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87" r:id="rId5"/>
    <p:sldId id="286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4" r:id="rId15"/>
    <p:sldId id="275" r:id="rId16"/>
    <p:sldId id="272" r:id="rId17"/>
    <p:sldId id="273" r:id="rId18"/>
    <p:sldId id="270" r:id="rId19"/>
    <p:sldId id="277" r:id="rId20"/>
    <p:sldId id="280" r:id="rId21"/>
    <p:sldId id="276" r:id="rId22"/>
    <p:sldId id="271" r:id="rId23"/>
    <p:sldId id="278" r:id="rId24"/>
    <p:sldId id="279" r:id="rId25"/>
    <p:sldId id="281" r:id="rId26"/>
    <p:sldId id="282" r:id="rId27"/>
    <p:sldId id="283" r:id="rId28"/>
    <p:sldId id="285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davidcapaccioli/Desktop/David/Attivita&#768;%20Professionale/Insegnamento/Dagomari/Anno%20scolastico%202019-20/Progetto%20corso%20statistica/File%20Excel%20Esempio%20Modello/Esempio%20Modello%20Statistic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davidcapaccioli/Desktop/David/Attivita&#768;%20Professionale/Insegnamento/Dagomari/Anno%20scolastico%202019-20/Progetto%20corso%20statistica/File%20Excel%20Esempio%20Modello/Esempio%20Modello%20Statist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200" b="1" i="0" u="none" strike="noStrike" baseline="0">
                <a:solidFill>
                  <a:srgbClr val="000000"/>
                </a:solidFill>
                <a:latin typeface="Arial" charset="0"/>
                <a:cs typeface="Arial" charset="0"/>
              </a:rPr>
              <a:t>Confronto tra temperatura esterna media (°C) e consumo di gas metano (Mt.cubi)</a:t>
            </a:r>
          </a:p>
        </c:rich>
      </c:tx>
      <c:layout>
        <c:manualLayout>
          <c:xMode val="edge"/>
          <c:yMode val="edge"/>
          <c:x val="0.18097207117066166"/>
          <c:y val="2.03390102255317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968976215098237E-2"/>
          <c:y val="0.12542372881355932"/>
          <c:w val="0.67735263702171666"/>
          <c:h val="0.764406779661017"/>
        </c:manualLayout>
      </c:layout>
      <c:scatterChart>
        <c:scatterStyle val="lineMarker"/>
        <c:varyColors val="0"/>
        <c:ser>
          <c:idx val="0"/>
          <c:order val="0"/>
          <c:tx>
            <c:v>Temperatura esterna media (°C) e consumo di gas metano (Mt.cubi)</c:v>
          </c:tx>
          <c:spPr>
            <a:ln w="12700">
              <a:noFill/>
              <a:prstDash val="solid"/>
            </a:ln>
          </c:spPr>
          <c:marker>
            <c:symbol val="diamond"/>
            <c:size val="5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xVal>
            <c:numRef>
              <c:f>'LR Y-X1'!$E$6:$E$41</c:f>
              <c:numCache>
                <c:formatCode>0.0</c:formatCode>
                <c:ptCount val="36"/>
                <c:pt idx="0">
                  <c:v>11.5</c:v>
                </c:pt>
                <c:pt idx="1">
                  <c:v>6.9</c:v>
                </c:pt>
                <c:pt idx="2">
                  <c:v>5</c:v>
                </c:pt>
                <c:pt idx="3">
                  <c:v>7.3</c:v>
                </c:pt>
                <c:pt idx="4">
                  <c:v>9.3000000000000007</c:v>
                </c:pt>
                <c:pt idx="5">
                  <c:v>10.7</c:v>
                </c:pt>
                <c:pt idx="6">
                  <c:v>5.6</c:v>
                </c:pt>
                <c:pt idx="7">
                  <c:v>5.7</c:v>
                </c:pt>
                <c:pt idx="8">
                  <c:v>7.4</c:v>
                </c:pt>
                <c:pt idx="9">
                  <c:v>10.1</c:v>
                </c:pt>
                <c:pt idx="10">
                  <c:v>10.4</c:v>
                </c:pt>
                <c:pt idx="11">
                  <c:v>8.1999999999999993</c:v>
                </c:pt>
                <c:pt idx="12">
                  <c:v>4.7</c:v>
                </c:pt>
                <c:pt idx="13">
                  <c:v>4.2</c:v>
                </c:pt>
                <c:pt idx="14">
                  <c:v>12.5</c:v>
                </c:pt>
                <c:pt idx="15">
                  <c:v>12.3</c:v>
                </c:pt>
                <c:pt idx="16">
                  <c:v>5.5</c:v>
                </c:pt>
                <c:pt idx="17">
                  <c:v>6.1</c:v>
                </c:pt>
                <c:pt idx="18">
                  <c:v>5.7</c:v>
                </c:pt>
                <c:pt idx="19">
                  <c:v>9.6</c:v>
                </c:pt>
                <c:pt idx="20">
                  <c:v>12.5</c:v>
                </c:pt>
                <c:pt idx="21">
                  <c:v>7.4</c:v>
                </c:pt>
                <c:pt idx="22">
                  <c:v>9.5</c:v>
                </c:pt>
                <c:pt idx="23">
                  <c:v>11.1</c:v>
                </c:pt>
                <c:pt idx="24">
                  <c:v>12.4</c:v>
                </c:pt>
                <c:pt idx="25">
                  <c:v>13.4</c:v>
                </c:pt>
                <c:pt idx="26">
                  <c:v>9.1</c:v>
                </c:pt>
                <c:pt idx="27">
                  <c:v>7.3</c:v>
                </c:pt>
                <c:pt idx="28">
                  <c:v>7.6</c:v>
                </c:pt>
                <c:pt idx="29">
                  <c:v>11.1</c:v>
                </c:pt>
                <c:pt idx="30">
                  <c:v>11.7</c:v>
                </c:pt>
                <c:pt idx="31">
                  <c:v>7.7</c:v>
                </c:pt>
                <c:pt idx="32">
                  <c:v>7.1</c:v>
                </c:pt>
                <c:pt idx="33">
                  <c:v>9.9</c:v>
                </c:pt>
                <c:pt idx="34">
                  <c:v>10.8</c:v>
                </c:pt>
              </c:numCache>
            </c:numRef>
          </c:xVal>
          <c:yVal>
            <c:numRef>
              <c:f>'LR Y-X1'!$G$6:$G$41</c:f>
              <c:numCache>
                <c:formatCode>#,##0</c:formatCode>
                <c:ptCount val="36"/>
                <c:pt idx="0">
                  <c:v>5618</c:v>
                </c:pt>
                <c:pt idx="1">
                  <c:v>7607</c:v>
                </c:pt>
                <c:pt idx="2">
                  <c:v>8353</c:v>
                </c:pt>
                <c:pt idx="3">
                  <c:v>8184</c:v>
                </c:pt>
                <c:pt idx="4">
                  <c:v>6817</c:v>
                </c:pt>
                <c:pt idx="5">
                  <c:v>4793</c:v>
                </c:pt>
                <c:pt idx="6">
                  <c:v>7171</c:v>
                </c:pt>
                <c:pt idx="7">
                  <c:v>8746</c:v>
                </c:pt>
                <c:pt idx="8">
                  <c:v>8131</c:v>
                </c:pt>
                <c:pt idx="9">
                  <c:v>6938</c:v>
                </c:pt>
                <c:pt idx="10">
                  <c:v>6806</c:v>
                </c:pt>
                <c:pt idx="11">
                  <c:v>6499</c:v>
                </c:pt>
                <c:pt idx="12">
                  <c:v>9335</c:v>
                </c:pt>
                <c:pt idx="13">
                  <c:v>7848</c:v>
                </c:pt>
                <c:pt idx="14">
                  <c:v>6634</c:v>
                </c:pt>
                <c:pt idx="15">
                  <c:v>5263</c:v>
                </c:pt>
                <c:pt idx="16">
                  <c:v>6456</c:v>
                </c:pt>
                <c:pt idx="17">
                  <c:v>8267</c:v>
                </c:pt>
                <c:pt idx="18">
                  <c:v>6828</c:v>
                </c:pt>
                <c:pt idx="19">
                  <c:v>6254</c:v>
                </c:pt>
                <c:pt idx="20">
                  <c:v>4085</c:v>
                </c:pt>
                <c:pt idx="21">
                  <c:v>7337</c:v>
                </c:pt>
                <c:pt idx="22">
                  <c:v>6227</c:v>
                </c:pt>
                <c:pt idx="23">
                  <c:v>5119</c:v>
                </c:pt>
                <c:pt idx="24">
                  <c:v>4573</c:v>
                </c:pt>
                <c:pt idx="25">
                  <c:v>4332.34</c:v>
                </c:pt>
                <c:pt idx="26">
                  <c:v>5664.2</c:v>
                </c:pt>
                <c:pt idx="27">
                  <c:v>6577</c:v>
                </c:pt>
                <c:pt idx="28">
                  <c:v>6426</c:v>
                </c:pt>
                <c:pt idx="29">
                  <c:v>5193</c:v>
                </c:pt>
                <c:pt idx="30">
                  <c:v>4102</c:v>
                </c:pt>
                <c:pt idx="31">
                  <c:v>6325</c:v>
                </c:pt>
                <c:pt idx="32">
                  <c:v>6770</c:v>
                </c:pt>
                <c:pt idx="33">
                  <c:v>5411</c:v>
                </c:pt>
                <c:pt idx="34">
                  <c:v>5571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54-AA48-8E9A-2E4DE6CE2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367583"/>
        <c:axId val="1"/>
      </c:scatterChart>
      <c:valAx>
        <c:axId val="1305367583"/>
        <c:scaling>
          <c:orientation val="minMax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b="1"/>
                  <a:t>Temperatura</a:t>
                </a:r>
                <a:r>
                  <a:rPr lang="it-IT" b="1" baseline="0"/>
                  <a:t> esterna media (°C)</a:t>
                </a:r>
                <a:endParaRPr lang="it-IT" b="1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9500"/>
          <c:min val="4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 b="1"/>
                  <a:t>Consumo</a:t>
                </a:r>
                <a:r>
                  <a:rPr lang="it-IT" b="1" baseline="0"/>
                  <a:t> gas metano (Mt. cubi)</a:t>
                </a:r>
                <a:r>
                  <a:rPr lang="it-IT" b="1"/>
                  <a:t> 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305367583"/>
        <c:crosses val="autoZero"/>
        <c:crossBetween val="midCat"/>
      </c:valAx>
      <c:spPr>
        <a:gradFill rotWithShape="0">
          <a:gsLst>
            <a:gs pos="0">
              <a:srgbClr val="FFFFFF"/>
            </a:gs>
            <a:gs pos="100000">
              <a:srgbClr val="C0C0C0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413799103841299"/>
          <c:y val="0.45927601809954749"/>
          <c:w val="0.19586199171564764"/>
          <c:h val="0.1045196594622166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CCFFCC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200" b="1" i="0" u="none" strike="noStrike" baseline="0">
                <a:solidFill>
                  <a:srgbClr val="000000"/>
                </a:solidFill>
                <a:latin typeface="Arial" charset="0"/>
                <a:cs typeface="Arial" charset="0"/>
              </a:rPr>
              <a:t>Confronto tra temperatura esterna media (°C) e consumo di gas metano (Mt.cubi)</a:t>
            </a:r>
          </a:p>
        </c:rich>
      </c:tx>
      <c:layout>
        <c:manualLayout>
          <c:xMode val="edge"/>
          <c:yMode val="edge"/>
          <c:x val="0.18097207117066166"/>
          <c:y val="2.03390102255317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968976215098237E-2"/>
          <c:y val="0.12542372881355932"/>
          <c:w val="0.67735263702171666"/>
          <c:h val="0.764406779661017"/>
        </c:manualLayout>
      </c:layout>
      <c:scatterChart>
        <c:scatterStyle val="lineMarker"/>
        <c:varyColors val="0"/>
        <c:ser>
          <c:idx val="0"/>
          <c:order val="0"/>
          <c:tx>
            <c:v>Temperatura esterna media (°C) e consumo di gas metano (Mt.cubi)</c:v>
          </c:tx>
          <c:spPr>
            <a:ln w="12700">
              <a:noFill/>
              <a:prstDash val="solid"/>
            </a:ln>
          </c:spPr>
          <c:marker>
            <c:symbol val="diamond"/>
            <c:size val="5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trendline>
            <c:name>Retta di regressione lineare</c:name>
            <c:spPr>
              <a:ln w="25400">
                <a:solidFill>
                  <a:srgbClr val="DD0806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'LR Y-X1'!$E$6:$E$41</c:f>
              <c:numCache>
                <c:formatCode>0.0</c:formatCode>
                <c:ptCount val="36"/>
                <c:pt idx="0">
                  <c:v>11.5</c:v>
                </c:pt>
                <c:pt idx="1">
                  <c:v>6.9</c:v>
                </c:pt>
                <c:pt idx="2">
                  <c:v>5</c:v>
                </c:pt>
                <c:pt idx="3">
                  <c:v>7.3</c:v>
                </c:pt>
                <c:pt idx="4">
                  <c:v>9.3000000000000007</c:v>
                </c:pt>
                <c:pt idx="5">
                  <c:v>10.7</c:v>
                </c:pt>
                <c:pt idx="6">
                  <c:v>5.6</c:v>
                </c:pt>
                <c:pt idx="7">
                  <c:v>5.7</c:v>
                </c:pt>
                <c:pt idx="8">
                  <c:v>7.4</c:v>
                </c:pt>
                <c:pt idx="9">
                  <c:v>10.1</c:v>
                </c:pt>
                <c:pt idx="10">
                  <c:v>10.4</c:v>
                </c:pt>
                <c:pt idx="11">
                  <c:v>8.1999999999999993</c:v>
                </c:pt>
                <c:pt idx="12">
                  <c:v>4.7</c:v>
                </c:pt>
                <c:pt idx="13">
                  <c:v>4.2</c:v>
                </c:pt>
                <c:pt idx="14">
                  <c:v>12.5</c:v>
                </c:pt>
                <c:pt idx="15">
                  <c:v>12.3</c:v>
                </c:pt>
                <c:pt idx="16">
                  <c:v>5.5</c:v>
                </c:pt>
                <c:pt idx="17">
                  <c:v>6.1</c:v>
                </c:pt>
                <c:pt idx="18">
                  <c:v>5.7</c:v>
                </c:pt>
                <c:pt idx="19">
                  <c:v>9.6</c:v>
                </c:pt>
                <c:pt idx="20">
                  <c:v>12.5</c:v>
                </c:pt>
                <c:pt idx="21">
                  <c:v>7.4</c:v>
                </c:pt>
                <c:pt idx="22">
                  <c:v>9.5</c:v>
                </c:pt>
                <c:pt idx="23">
                  <c:v>11.1</c:v>
                </c:pt>
                <c:pt idx="24">
                  <c:v>12.4</c:v>
                </c:pt>
                <c:pt idx="25">
                  <c:v>13.4</c:v>
                </c:pt>
                <c:pt idx="26">
                  <c:v>9.1</c:v>
                </c:pt>
                <c:pt idx="27">
                  <c:v>7.3</c:v>
                </c:pt>
                <c:pt idx="28">
                  <c:v>7.6</c:v>
                </c:pt>
                <c:pt idx="29">
                  <c:v>11.1</c:v>
                </c:pt>
                <c:pt idx="30">
                  <c:v>11.7</c:v>
                </c:pt>
                <c:pt idx="31">
                  <c:v>7.7</c:v>
                </c:pt>
                <c:pt idx="32">
                  <c:v>7.1</c:v>
                </c:pt>
                <c:pt idx="33">
                  <c:v>9.9</c:v>
                </c:pt>
                <c:pt idx="34">
                  <c:v>10.8</c:v>
                </c:pt>
              </c:numCache>
            </c:numRef>
          </c:xVal>
          <c:yVal>
            <c:numRef>
              <c:f>'LR Y-X1'!$G$6:$G$41</c:f>
              <c:numCache>
                <c:formatCode>#,##0</c:formatCode>
                <c:ptCount val="36"/>
                <c:pt idx="0">
                  <c:v>5618</c:v>
                </c:pt>
                <c:pt idx="1">
                  <c:v>7607</c:v>
                </c:pt>
                <c:pt idx="2">
                  <c:v>8353</c:v>
                </c:pt>
                <c:pt idx="3">
                  <c:v>8184</c:v>
                </c:pt>
                <c:pt idx="4">
                  <c:v>6817</c:v>
                </c:pt>
                <c:pt idx="5">
                  <c:v>4793</c:v>
                </c:pt>
                <c:pt idx="6">
                  <c:v>7171</c:v>
                </c:pt>
                <c:pt idx="7">
                  <c:v>8746</c:v>
                </c:pt>
                <c:pt idx="8">
                  <c:v>8131</c:v>
                </c:pt>
                <c:pt idx="9">
                  <c:v>6938</c:v>
                </c:pt>
                <c:pt idx="10">
                  <c:v>6806</c:v>
                </c:pt>
                <c:pt idx="11">
                  <c:v>6499</c:v>
                </c:pt>
                <c:pt idx="12">
                  <c:v>9335</c:v>
                </c:pt>
                <c:pt idx="13">
                  <c:v>7848</c:v>
                </c:pt>
                <c:pt idx="14">
                  <c:v>6634</c:v>
                </c:pt>
                <c:pt idx="15">
                  <c:v>5263</c:v>
                </c:pt>
                <c:pt idx="16">
                  <c:v>6456</c:v>
                </c:pt>
                <c:pt idx="17">
                  <c:v>8267</c:v>
                </c:pt>
                <c:pt idx="18">
                  <c:v>6828</c:v>
                </c:pt>
                <c:pt idx="19">
                  <c:v>6254</c:v>
                </c:pt>
                <c:pt idx="20">
                  <c:v>4085</c:v>
                </c:pt>
                <c:pt idx="21">
                  <c:v>7337</c:v>
                </c:pt>
                <c:pt idx="22">
                  <c:v>6227</c:v>
                </c:pt>
                <c:pt idx="23">
                  <c:v>5119</c:v>
                </c:pt>
                <c:pt idx="24">
                  <c:v>4573</c:v>
                </c:pt>
                <c:pt idx="25">
                  <c:v>4332.34</c:v>
                </c:pt>
                <c:pt idx="26">
                  <c:v>5664.2</c:v>
                </c:pt>
                <c:pt idx="27">
                  <c:v>6577</c:v>
                </c:pt>
                <c:pt idx="28">
                  <c:v>6426</c:v>
                </c:pt>
                <c:pt idx="29">
                  <c:v>5193</c:v>
                </c:pt>
                <c:pt idx="30">
                  <c:v>4102</c:v>
                </c:pt>
                <c:pt idx="31">
                  <c:v>6325</c:v>
                </c:pt>
                <c:pt idx="32">
                  <c:v>6770</c:v>
                </c:pt>
                <c:pt idx="33">
                  <c:v>5411</c:v>
                </c:pt>
                <c:pt idx="34">
                  <c:v>5571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B3-2C47-9E47-6288F5575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367583"/>
        <c:axId val="1"/>
      </c:scatterChart>
      <c:valAx>
        <c:axId val="130536758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b="1"/>
                  <a:t>Temperatura</a:t>
                </a:r>
                <a:r>
                  <a:rPr lang="it-IT" b="1" baseline="0"/>
                  <a:t> esterna media (°C)</a:t>
                </a:r>
                <a:endParaRPr lang="it-IT" b="1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 b="1"/>
                  <a:t>Consumo</a:t>
                </a:r>
                <a:r>
                  <a:rPr lang="it-IT" b="1" baseline="0"/>
                  <a:t> gas metano (Mt. cubi)</a:t>
                </a:r>
                <a:r>
                  <a:rPr lang="it-IT" b="1"/>
                  <a:t> 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305367583"/>
        <c:crosses val="autoZero"/>
        <c:crossBetween val="midCat"/>
      </c:valAx>
      <c:spPr>
        <a:gradFill rotWithShape="0">
          <a:gsLst>
            <a:gs pos="0">
              <a:srgbClr val="FFFFFF"/>
            </a:gs>
            <a:gs pos="100000">
              <a:srgbClr val="C0C0C0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413799103841299"/>
          <c:y val="0.45927601809954749"/>
          <c:w val="0.19586199171564764"/>
          <c:h val="0.1045196594622166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CCFFCC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A77C8-0E45-AF41-BC7A-5A2B63189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A1B884-A225-EA46-8332-F71962CA2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D327CF-06C7-DE4E-A611-9359A2AB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828FD5-1130-6045-9888-447FCD68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350738-78C5-8343-96E7-DCB3C226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12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42BA8-6316-6347-AE29-A81DEC9D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2B847C-62DF-AC46-BD31-A7BF6FA13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EFA609-EEA1-D54F-8001-CB7B0D46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0348A-B27F-7540-B8A6-FDBC7783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F4EBD1-1669-2945-A984-2A03D2CF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18AC36-83B1-1448-97F3-436EAFB8F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D5A678-242F-BD49-83B2-370F9C225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2E65C4-8689-E942-93FC-0C5934A9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C5497D-15D9-734D-B585-D0CB5E29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3BF040-7AE0-374C-AE19-62A62BBA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6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E115C-18DC-AE41-9A6B-BDCE334C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BD3DF-84EB-484A-A88E-A69586E8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4C375C-CC56-A143-85FA-FC21E388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520394-BAE4-6F47-BA22-C008DB35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90D87E-080E-3647-A7A8-CF54CD35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80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B346B4-3212-E847-93B0-B7703E77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467711-4C15-0345-8F55-A18BB9B51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A65557-7753-5843-89AD-54A4006B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D5F1F3-D014-9C4A-82AA-1288FB4E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05E3B5-E5D9-1342-B3B6-3F21C0FA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38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76A85-7D54-A640-A42E-B5BBCAB6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6E0640-EF17-D044-A3A8-0E4923A1F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8134EB-3C02-B840-81D8-A5EDEAA95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450CD1-CBC6-F341-AC33-FAF6505E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B1CF54-408B-CA43-A639-C1EBB477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027F92-6B0C-D340-9EB1-3B68F310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58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B2F32-3DFF-C444-9A1B-BE66EF0F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845C98-842C-0D48-BED0-CA4BA47F9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E92D94-7CA1-7647-A216-5B68E110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4897B0-708F-DB40-A94A-D0316EE23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59C49B-34BE-5D47-BDE8-CF374751A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24EC32-C879-FD46-AB23-F089BD13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F917412-B0B1-D442-98EB-0CE2D725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DD6D7E7-F7D3-5E43-9020-DAEEEF91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92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969EB-EB2D-2D4F-BF7E-0C197B63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F0BAAE1-D6FB-7E40-82D9-9BCC0A2A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32C357-8A20-1D45-A8C5-3BEC7219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C9ACC9-DB99-394F-9E34-1D983AC2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0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E61C575-B9F9-9344-93C9-A2191130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E6B449C-DCAE-3945-9C04-528CE646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378B58-87E6-EC49-87EC-A554CFE3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1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9B619-8CA8-744F-BB12-E8E5B962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F35D2-8B1E-D547-AFEB-B4ADD911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339846-FF79-2047-8522-1C9A2AC7A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35C087-5FA3-E043-A7D4-124D7204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F13BFD-858E-BD40-802F-013A3352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D65491-6C6E-DD42-81B5-96B7DAED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51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360A1-67E5-F049-95E9-EF13DC9B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9A00CEA-6727-0247-8646-7EA904383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3E2035-376D-AF40-BD8B-1B62DE452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F5C1F8-C154-9743-81B7-837094A7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C1F2FD-4323-A444-878A-1211FBE9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4BD121-AEC6-214A-A910-D94727EF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46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162AC4-A616-2C4F-B1A0-A4716D95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6753AA-4D2E-EE4B-BF9F-1202F88FC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ED16ED-AE7F-4645-A124-1A4DBB9C4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88B5-9F76-024A-80F5-4AEEC39B48F0}" type="datetimeFigureOut">
              <a:rPr lang="it-IT" smtClean="0"/>
              <a:t>10/02/20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CD7166-7BCD-874A-A695-5D877F548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A5C5FB-7EB7-1940-8159-26C12CD08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2317-F1A9-3744-AE83-FD74F069F4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3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004B7-32FD-9843-9CE7-E7F1A035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62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700" b="1" dirty="0"/>
              <a:t>CORSO DI STATISTICA APPLICATA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Docente: David Capaccioli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86F61C3-A5BD-1D4C-A192-0242B9A025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44" y="2374900"/>
            <a:ext cx="5975921" cy="408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0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D7621FC-3A9C-724F-A1C9-BD5AF268F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5652"/>
                <a:ext cx="10515600" cy="519131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sz="4000" dirty="0"/>
                  <a:t>Nel caso frequente di cui sopra, si ricorre quasi sempre all’analisi di una parte soltanto di popolazione, detta </a:t>
                </a:r>
                <a:r>
                  <a:rPr lang="it-IT" sz="4000" b="1" dirty="0"/>
                  <a:t>campione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it-IT" sz="4000" dirty="0"/>
                  <a:t> </a:t>
                </a:r>
                <a14:m>
                  <m:oMath xmlns:m="http://schemas.openxmlformats.org/officeDocument/2006/math">
                    <m:r>
                      <a:rPr lang="it-IT" sz="4000" i="1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it-IT" sz="4000" dirty="0"/>
                  <a:t>  </a:t>
                </a:r>
                <a:r>
                  <a:rPr lang="it-IT" sz="4000" i="1" dirty="0"/>
                  <a:t>P</a:t>
                </a:r>
              </a:p>
              <a:p>
                <a:pPr marL="0" indent="0">
                  <a:buNone/>
                </a:pPr>
                <a:endParaRPr lang="it-IT" sz="4000" i="1" dirty="0"/>
              </a:p>
              <a:p>
                <a:pPr marL="0" indent="0">
                  <a:buNone/>
                </a:pPr>
                <a:r>
                  <a:rPr lang="it-IT" sz="4000" i="1" dirty="0"/>
                  <a:t>Riprendendo l’</a:t>
                </a:r>
                <a:r>
                  <a:rPr lang="it-IT" sz="4000" b="1" i="1" dirty="0"/>
                  <a:t>esempio</a:t>
                </a:r>
                <a:r>
                  <a:rPr lang="it-IT" sz="4000" i="1" dirty="0"/>
                  <a:t> precedente, si potrebbe analizzare soltanto una parte dei ragazzi iscritti alle scuole di prato. </a:t>
                </a:r>
                <a:endParaRPr lang="it-IT" sz="400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D7621FC-3A9C-724F-A1C9-BD5AF268F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5652"/>
                <a:ext cx="10515600" cy="5191311"/>
              </a:xfrm>
              <a:blipFill>
                <a:blip r:embed="rId2"/>
                <a:stretch>
                  <a:fillRect l="-20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25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77A357-6595-8E4D-8837-AD7CE6023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4656921"/>
          </a:xfrm>
        </p:spPr>
        <p:txBody>
          <a:bodyPr>
            <a:normAutofit/>
          </a:bodyPr>
          <a:lstStyle/>
          <a:p>
            <a:r>
              <a:rPr lang="it-IT" sz="4000" dirty="0"/>
              <a:t>L’ </a:t>
            </a:r>
            <a:r>
              <a:rPr lang="it-IT" sz="4000" b="1" dirty="0"/>
              <a:t>inferenza statistica </a:t>
            </a:r>
            <a:r>
              <a:rPr lang="it-IT" sz="4000" dirty="0"/>
              <a:t>è l’insieme delle teorie e dei metodi che servono per studiare e sintetizzare i dati di un campione, composto dall’insieme </a:t>
            </a:r>
            <a:r>
              <a:rPr lang="it-IT" sz="4000" b="1" i="1" dirty="0" err="1"/>
              <a:t>n</a:t>
            </a:r>
            <a:r>
              <a:rPr lang="it-IT" sz="4000" dirty="0"/>
              <a:t> contenente le unità statistiche estratte dalla popolazione oggetto di studio, per vedere </a:t>
            </a:r>
            <a:r>
              <a:rPr lang="it-IT" sz="4000" b="1" dirty="0"/>
              <a:t>se sono riportabili</a:t>
            </a:r>
            <a:r>
              <a:rPr lang="it-IT" sz="4000" dirty="0"/>
              <a:t>, e in quale maniera, all’</a:t>
            </a:r>
            <a:r>
              <a:rPr lang="it-IT" sz="4000" b="1" dirty="0"/>
              <a:t>intera popolazione </a:t>
            </a:r>
            <a:r>
              <a:rPr lang="it-IT" sz="4000" dirty="0"/>
              <a:t>stessa.</a:t>
            </a:r>
          </a:p>
        </p:txBody>
      </p:sp>
    </p:spTree>
    <p:extLst>
      <p:ext uri="{BB962C8B-B14F-4D97-AF65-F5344CB8AC3E}">
        <p14:creationId xmlns:p14="http://schemas.microsoft.com/office/powerpoint/2010/main" val="47337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139CB1-0F8C-F840-8272-82C31AEA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3"/>
            <a:ext cx="10515600" cy="4965680"/>
          </a:xfrm>
        </p:spPr>
        <p:txBody>
          <a:bodyPr>
            <a:normAutofit/>
          </a:bodyPr>
          <a:lstStyle/>
          <a:p>
            <a:r>
              <a:rPr lang="it-IT" sz="4000" dirty="0"/>
              <a:t>L’</a:t>
            </a:r>
            <a:r>
              <a:rPr lang="it-IT" sz="4000" b="1" dirty="0"/>
              <a:t>inferenza statistica </a:t>
            </a:r>
            <a:r>
              <a:rPr lang="it-IT" sz="4000" dirty="0"/>
              <a:t>consente di pervenire, insomma, utilizzando i dati campionari, a conclusioni “</a:t>
            </a:r>
            <a:r>
              <a:rPr lang="it-IT" sz="4000" b="1" dirty="0"/>
              <a:t>il più vicino possibile</a:t>
            </a:r>
            <a:r>
              <a:rPr lang="it-IT" sz="4000" dirty="0"/>
              <a:t>” a quelle che si sarebbero ottenute effettuando un’analisi di tutte le unità statistiche della popolazione, effettuando cioè un’</a:t>
            </a:r>
            <a:r>
              <a:rPr lang="it-IT" sz="4000" b="1" dirty="0"/>
              <a:t>analisi completa</a:t>
            </a:r>
            <a:r>
              <a:rPr lang="it-IT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31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887D3-A4BB-8741-A162-03461910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/>
              <a:t>Media e Varianza Campionarie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065F023-B10F-5F40-B2B4-2B129595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29603" cy="4351338"/>
          </a:xfrm>
        </p:spPr>
        <p:txBody>
          <a:bodyPr>
            <a:normAutofit/>
          </a:bodyPr>
          <a:lstStyle/>
          <a:p>
            <a:pPr>
              <a:lnSpc>
                <a:spcPts val="5300"/>
              </a:lnSpc>
            </a:pPr>
            <a:r>
              <a:rPr lang="it-IT" sz="4000" b="1" i="1" dirty="0"/>
              <a:t>Esempio</a:t>
            </a:r>
            <a:r>
              <a:rPr lang="it-IT" sz="4000" dirty="0"/>
              <a:t>: </a:t>
            </a:r>
            <a:r>
              <a:rPr lang="it-IT" sz="4000" i="1" dirty="0"/>
              <a:t>si raccolgono le temperature medie (in gradi centigradi °C) dei mesi in cui l’impianto termico è in funzione (generalmente da inizio novembre a fine marzo) delle ultime 9 stagioni. </a:t>
            </a:r>
          </a:p>
        </p:txBody>
      </p:sp>
    </p:spTree>
    <p:extLst>
      <p:ext uri="{BB962C8B-B14F-4D97-AF65-F5344CB8AC3E}">
        <p14:creationId xmlns:p14="http://schemas.microsoft.com/office/powerpoint/2010/main" val="155363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94A9CF1-EC21-6D43-88BB-56291330F4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58" y="712520"/>
            <a:ext cx="9393382" cy="5464444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B701B1C-356F-0744-914B-BB2600413BAE}"/>
              </a:ext>
            </a:extLst>
          </p:cNvPr>
          <p:cNvCxnSpPr/>
          <p:nvPr/>
        </p:nvCxnSpPr>
        <p:spPr>
          <a:xfrm>
            <a:off x="3906178" y="2298925"/>
            <a:ext cx="32385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2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C60EA6-CDE3-244A-96DB-B1DD4DF8F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712520"/>
            <a:ext cx="11269683" cy="5464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  </a:t>
            </a:r>
            <a:r>
              <a:rPr lang="it-IT" sz="3200" b="1" dirty="0"/>
              <a:t>Popolazione</a:t>
            </a:r>
            <a:r>
              <a:rPr lang="it-IT" sz="3200" dirty="0"/>
              <a:t> = insieme di tutte le temperature medie mensili dei mesi di gennaio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b="1" dirty="0"/>
              <a:t>  Dati campionari</a:t>
            </a:r>
            <a:r>
              <a:rPr lang="it-IT" sz="3200" dirty="0"/>
              <a:t>: temperature medie (°C) dei mesi di gennaio delle ultime 9 stagioni invernali.</a:t>
            </a:r>
          </a:p>
          <a:p>
            <a:endParaRPr lang="it-IT" sz="3200" dirty="0"/>
          </a:p>
          <a:p>
            <a:pPr marL="0" indent="0">
              <a:buNone/>
            </a:pPr>
            <a:r>
              <a:rPr lang="it-IT" sz="3200" i="1" dirty="0"/>
              <a:t>   x</a:t>
            </a:r>
            <a:r>
              <a:rPr lang="it-IT" sz="3200" i="1" baseline="-25000" dirty="0"/>
              <a:t>1</a:t>
            </a:r>
            <a:r>
              <a:rPr lang="it-IT" sz="3200" dirty="0"/>
              <a:t>, </a:t>
            </a:r>
            <a:r>
              <a:rPr lang="it-IT" sz="3200" i="1" dirty="0"/>
              <a:t>x</a:t>
            </a:r>
            <a:r>
              <a:rPr lang="it-IT" sz="3200" i="1" baseline="-25000" dirty="0"/>
              <a:t>2</a:t>
            </a:r>
            <a:r>
              <a:rPr lang="it-IT" sz="3200" dirty="0"/>
              <a:t>,…, </a:t>
            </a:r>
            <a:r>
              <a:rPr lang="it-IT" sz="3200" i="1" dirty="0" err="1"/>
              <a:t>x</a:t>
            </a:r>
            <a:r>
              <a:rPr lang="it-IT" sz="3200" i="1" baseline="-25000" dirty="0" err="1"/>
              <a:t>n</a:t>
            </a:r>
            <a:r>
              <a:rPr lang="it-IT" sz="3200" baseline="-25000" dirty="0"/>
              <a:t>  </a:t>
            </a:r>
            <a:r>
              <a:rPr lang="it-IT" sz="3200" dirty="0"/>
              <a:t>(5.00, 5.70, 4.70, 6.10, 9.50, 7.30, 7.10, 3.70, 8.80)  </a:t>
            </a:r>
          </a:p>
          <a:p>
            <a:pPr marL="0" indent="0">
              <a:buNone/>
            </a:pPr>
            <a:r>
              <a:rPr lang="it-IT" sz="3200" dirty="0"/>
              <a:t> 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  Numerosità campionaria  </a:t>
            </a:r>
            <a:r>
              <a:rPr lang="it-IT" sz="3200" b="1" i="1" dirty="0" err="1"/>
              <a:t>n</a:t>
            </a:r>
            <a:r>
              <a:rPr lang="it-IT" sz="3200" dirty="0"/>
              <a:t> = 9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328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092006-C85F-2C44-B044-1436F090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b="1" u="sng" dirty="0"/>
            </a:br>
            <a:r>
              <a:rPr lang="it-IT" sz="6700" b="1" u="sng" dirty="0"/>
              <a:t>Media campionaria</a:t>
            </a:r>
            <a:r>
              <a:rPr lang="it-IT" sz="6700" u="sng" dirty="0"/>
              <a:t> </a:t>
            </a:r>
            <a:br>
              <a:rPr lang="it-IT" u="sng" dirty="0"/>
            </a:b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C10A616-E4E4-4A42-81D1-CCEDC9F2D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5668"/>
                <a:ext cx="10515600" cy="488075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sz="3600" b="1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5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it-IT" sz="5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5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it-IT" sz="54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it-IT" sz="5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5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it-IT" sz="5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5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it-IT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it-IT" sz="5400" b="1" baseline="-25000" dirty="0"/>
                  <a:t>i     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  </a:t>
                </a:r>
                <a:r>
                  <a:rPr lang="it-IT" sz="3200" dirty="0"/>
                  <a:t>ovvero la media dei dati campionari a nostra disposizione, quindi la media delle temperature mensili raccolte nel campione  </a:t>
                </a:r>
              </a:p>
              <a:p>
                <a:pPr marL="0" indent="0">
                  <a:buNone/>
                </a:pPr>
                <a:endParaRPr lang="it-IT" sz="3200" dirty="0"/>
              </a:p>
              <a:p>
                <a:pPr marL="0" indent="0">
                  <a:buNone/>
                </a:pPr>
                <a:r>
                  <a:rPr lang="it-IT" sz="4000" dirty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it-IT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it-IT" sz="4000" dirty="0"/>
                  <a:t> ( 5,00 +</a:t>
                </a:r>
                <a:r>
                  <a:rPr lang="it-IT" sz="4000" baseline="-25000" dirty="0"/>
                  <a:t>  </a:t>
                </a:r>
                <a:r>
                  <a:rPr lang="it-IT" sz="4000" dirty="0"/>
                  <a:t>5,70 +  ……. + 8,80 ) = 6,4333 °C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C10A616-E4E4-4A42-81D1-CCEDC9F2D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5668"/>
                <a:ext cx="10515600" cy="4880758"/>
              </a:xfrm>
              <a:blipFill>
                <a:blip r:embed="rId2"/>
                <a:stretch>
                  <a:fillRect l="-1448" t="-17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2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BBD65-6D9D-754B-8E15-C5C384A4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sz="5400" b="1" u="sng" dirty="0"/>
            </a:br>
            <a:r>
              <a:rPr lang="it-IT" sz="6700" b="1" u="sng" dirty="0"/>
              <a:t>Varianza campionaria</a:t>
            </a:r>
            <a:r>
              <a:rPr lang="it-IT" sz="5400" b="1" dirty="0"/>
              <a:t> </a:t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891A78C-C51F-4D41-A2FB-E981A5FD0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it-IT" i="1" dirty="0"/>
              </a:p>
              <a:p>
                <a:pPr marL="0" indent="0">
                  <a:buNone/>
                </a:pPr>
                <a:r>
                  <a:rPr lang="it-IT" i="1" dirty="0"/>
                  <a:t>   </a:t>
                </a:r>
                <a14:m>
                  <m:oMath xmlns:m="http://schemas.openxmlformats.org/officeDocument/2006/math">
                    <m:r>
                      <a:rPr lang="it-IT" sz="5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sz="5400" baseline="30000" dirty="0"/>
                  <a:t>2</a:t>
                </a:r>
                <a:r>
                  <a:rPr lang="it-IT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5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5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it-IT" sz="5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it-IT" sz="5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5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5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5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it-IT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it-IT" sz="5400" baseline="-25000" dirty="0"/>
                  <a:t>i </a:t>
                </a:r>
                <a:r>
                  <a:rPr lang="it-IT" sz="5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5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it-IT" sz="5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5400" baseline="30000" dirty="0"/>
                  <a:t>2</a:t>
                </a:r>
                <a:r>
                  <a:rPr lang="it-IT" sz="5400" dirty="0">
                    <a:effectLst/>
                  </a:rPr>
                  <a:t>       </a:t>
                </a:r>
                <a:r>
                  <a:rPr lang="it-IT" sz="3600" dirty="0">
                    <a:effectLst/>
                  </a:rPr>
                  <a:t>cioè</a:t>
                </a:r>
              </a:p>
              <a:p>
                <a:pPr marL="0" indent="0">
                  <a:buNone/>
                </a:pPr>
                <a:endParaRPr lang="it-IT" sz="3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baseline="30000" dirty="0"/>
                  <a:t>2</a:t>
                </a:r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9−1</m:t>
                        </m:r>
                      </m:den>
                    </m:f>
                  </m:oMath>
                </a14:m>
                <a:r>
                  <a:rPr lang="it-IT" dirty="0"/>
                  <a:t> [(5,00</a:t>
                </a:r>
                <a:r>
                  <a:rPr lang="it-IT" baseline="-25000" dirty="0"/>
                  <a:t> </a:t>
                </a:r>
                <a:r>
                  <a:rPr lang="it-IT" dirty="0"/>
                  <a:t>– 6,4333)</a:t>
                </a:r>
                <a:r>
                  <a:rPr lang="it-IT" baseline="30000" dirty="0"/>
                  <a:t>2  </a:t>
                </a:r>
                <a:r>
                  <a:rPr lang="it-IT" dirty="0"/>
                  <a:t>+ (5,70</a:t>
                </a:r>
                <a:r>
                  <a:rPr lang="it-IT" baseline="-25000" dirty="0"/>
                  <a:t> </a:t>
                </a:r>
                <a:r>
                  <a:rPr lang="it-IT" dirty="0"/>
                  <a:t>– 6,4333)</a:t>
                </a:r>
                <a:r>
                  <a:rPr lang="it-IT" baseline="30000" dirty="0"/>
                  <a:t>2  </a:t>
                </a:r>
                <a:r>
                  <a:rPr lang="it-IT" dirty="0"/>
                  <a:t>+ … + (8,80</a:t>
                </a:r>
                <a:r>
                  <a:rPr lang="it-IT" baseline="-25000" dirty="0"/>
                  <a:t> </a:t>
                </a:r>
                <a:r>
                  <a:rPr lang="it-IT" dirty="0"/>
                  <a:t>– 6,4333)</a:t>
                </a:r>
                <a:r>
                  <a:rPr lang="it-IT" baseline="30000" dirty="0"/>
                  <a:t>2  </a:t>
                </a:r>
                <a:r>
                  <a:rPr lang="it-IT" dirty="0"/>
                  <a:t>] = </a:t>
                </a:r>
              </a:p>
              <a:p>
                <a:pPr marL="0" indent="0">
                  <a:buNone/>
                </a:pPr>
                <a:endParaRPr lang="it-IT" sz="1800" dirty="0"/>
              </a:p>
              <a:p>
                <a:pPr marL="0" indent="0">
                  <a:buNone/>
                </a:pPr>
                <a:r>
                  <a:rPr lang="it-IT" dirty="0"/>
                  <a:t>      = 3,6725</a:t>
                </a:r>
              </a:p>
              <a:p>
                <a:pPr marL="0" indent="0">
                  <a:buNone/>
                </a:pPr>
                <a:endParaRPr lang="it-IT" sz="36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891A78C-C51F-4D41-A2FB-E981A5FD0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 t="-175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14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../15408312332312146092344.jpg">
            <a:extLst>
              <a:ext uri="{FF2B5EF4-FFF2-40B4-BE49-F238E27FC236}">
                <a16:creationId xmlns:a16="http://schemas.microsoft.com/office/drawing/2014/main" id="{25682080-3AB3-784E-A278-AC10BFEFA39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61" y="522514"/>
            <a:ext cx="4061361" cy="565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663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55874-40C9-8146-AA06-30FD678A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13" y="1413163"/>
            <a:ext cx="11186555" cy="2161309"/>
          </a:xfrm>
        </p:spPr>
        <p:txBody>
          <a:bodyPr>
            <a:noAutofit/>
          </a:bodyPr>
          <a:lstStyle/>
          <a:p>
            <a:r>
              <a:rPr lang="it-IT" sz="6000" b="1" dirty="0"/>
              <a:t>MODELLI DI REGRESSIONE LINEARE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55181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950BE0-AABA-B646-BD23-3DFC49A5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b="1" dirty="0"/>
              <a:t>INTRODUZIONE ALL’INFERENZA STATISTICA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4175171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FB6A22-CA54-0C45-BABA-E546DBF94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397"/>
            <a:ext cx="10515600" cy="5355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/>
              <a:t>Prima di introdurre l’argomento, si mostra come si può costruire, tramite l’applicativo </a:t>
            </a:r>
            <a:r>
              <a:rPr lang="it-IT" sz="4000" b="1" dirty="0" err="1"/>
              <a:t>excel</a:t>
            </a:r>
            <a:r>
              <a:rPr lang="it-IT" sz="4000" dirty="0"/>
              <a:t>, un </a:t>
            </a:r>
            <a:r>
              <a:rPr lang="it-IT" sz="4000" b="1" dirty="0"/>
              <a:t>modello di regressione lineare</a:t>
            </a:r>
            <a:r>
              <a:rPr lang="it-IT" sz="4000" dirty="0"/>
              <a:t>, per spiegare, ad </a:t>
            </a:r>
            <a:r>
              <a:rPr lang="it-IT" sz="4000" b="1" dirty="0"/>
              <a:t>esempio,</a:t>
            </a:r>
            <a:r>
              <a:rPr lang="it-IT" sz="4000" dirty="0"/>
              <a:t> come la temperatura esterna influisce sul consumo energetico di gas metano (</a:t>
            </a:r>
            <a:r>
              <a:rPr lang="it-IT" sz="4000" b="1" dirty="0"/>
              <a:t>fig.1</a:t>
            </a:r>
            <a:r>
              <a:rPr lang="it-IT" sz="4000" dirty="0"/>
              <a:t>), comprensivo di previsioni (</a:t>
            </a:r>
            <a:r>
              <a:rPr lang="it-IT" sz="4000" b="1" dirty="0"/>
              <a:t>fig.2</a:t>
            </a:r>
            <a:r>
              <a:rPr lang="it-IT" sz="4000" dirty="0"/>
              <a:t>) e relativo grafico (</a:t>
            </a:r>
            <a:r>
              <a:rPr lang="it-IT" sz="4000" b="1" dirty="0"/>
              <a:t>fig.3</a:t>
            </a:r>
            <a:r>
              <a:rPr lang="it-IT" sz="4000" dirty="0"/>
              <a:t>): in seguito si analizzerà il tutto a livello dettagliato.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688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1F5FA74-2C3E-1A41-9E1D-EFAE76DE1D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395" y="475013"/>
            <a:ext cx="10842171" cy="6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53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B32250B-440C-3F4A-A9E3-A25817A7C0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768" y="380010"/>
            <a:ext cx="10806545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5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FBA73B5-D99C-1642-91F5-593C3E5DE5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517" y="308758"/>
            <a:ext cx="10913423" cy="62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23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B1D9B-FEE5-E744-8822-3C0B0C70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Aspetti generali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3F6946-547A-134D-8A26-E0D10323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288"/>
            <a:ext cx="10515600" cy="5177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  </a:t>
            </a:r>
            <a:r>
              <a:rPr lang="it-IT" sz="3500" dirty="0"/>
              <a:t>Un modello statistico ha due</a:t>
            </a:r>
            <a:r>
              <a:rPr lang="it-IT" sz="3500" b="1" dirty="0"/>
              <a:t> finalità</a:t>
            </a:r>
            <a:r>
              <a:rPr lang="it-IT" sz="3500" dirty="0"/>
              <a:t>.</a:t>
            </a:r>
          </a:p>
          <a:p>
            <a:pPr marL="0" indent="0">
              <a:buNone/>
            </a:pPr>
            <a:r>
              <a:rPr lang="it-IT" sz="3500" dirty="0"/>
              <a:t> </a:t>
            </a:r>
          </a:p>
          <a:p>
            <a:pPr marL="0" lvl="0" indent="0">
              <a:buNone/>
            </a:pPr>
            <a:r>
              <a:rPr lang="it-IT" sz="3500" b="1" dirty="0"/>
              <a:t>Finalità esplicative</a:t>
            </a:r>
            <a:r>
              <a:rPr lang="it-IT" sz="3500" dirty="0"/>
              <a:t>:</a:t>
            </a:r>
          </a:p>
          <a:p>
            <a:pPr marL="0" indent="0" algn="just">
              <a:buNone/>
            </a:pPr>
            <a:r>
              <a:rPr lang="it-IT" sz="3500" b="1" dirty="0"/>
              <a:t>spiegare</a:t>
            </a:r>
            <a:r>
              <a:rPr lang="it-IT" sz="3500" dirty="0"/>
              <a:t> in un determinato fenomeno la </a:t>
            </a:r>
            <a:r>
              <a:rPr lang="it-IT" sz="3500" b="1" dirty="0"/>
              <a:t>dipendenza</a:t>
            </a:r>
            <a:r>
              <a:rPr lang="it-IT" sz="3500" dirty="0"/>
              <a:t> tra le </a:t>
            </a:r>
            <a:r>
              <a:rPr lang="it-IT" sz="3500" b="1" dirty="0"/>
              <a:t>variabili</a:t>
            </a:r>
            <a:r>
              <a:rPr lang="it-IT" sz="3500" dirty="0"/>
              <a:t> che lo interessano è importante per raggiungere l’obiettivo, pianificare esperimenti adeguati per la raccolta dei dati e cercare di confermare i risultati, tramite analisi incrociate con altre indagini statistiche.</a:t>
            </a:r>
          </a:p>
          <a:p>
            <a:pPr marL="0" indent="0" algn="just">
              <a:buNone/>
            </a:pPr>
            <a:r>
              <a:rPr lang="it-IT" sz="3500" dirty="0"/>
              <a:t> </a:t>
            </a:r>
          </a:p>
          <a:p>
            <a:pPr marL="0" lvl="0" indent="0">
              <a:buNone/>
            </a:pPr>
            <a:r>
              <a:rPr lang="it-IT" sz="3500" b="1" dirty="0"/>
              <a:t>Finalità </a:t>
            </a:r>
            <a:r>
              <a:rPr lang="it-IT" sz="3500" b="1" dirty="0" err="1"/>
              <a:t>previsive</a:t>
            </a:r>
            <a:r>
              <a:rPr lang="it-IT" sz="3500" dirty="0"/>
              <a:t>:</a:t>
            </a:r>
          </a:p>
          <a:p>
            <a:pPr marL="0" indent="0">
              <a:buNone/>
            </a:pPr>
            <a:r>
              <a:rPr lang="it-IT" sz="3500" dirty="0"/>
              <a:t>fornire delle buone previsioni.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9465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0605EA-6249-6E40-805D-A3D880DF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2519"/>
            <a:ext cx="10515600" cy="5569528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/>
              <a:t>In un qualsiasi fenomeno esiste una </a:t>
            </a:r>
            <a:r>
              <a:rPr lang="it-IT" sz="3600" b="1" dirty="0"/>
              <a:t>componente sistematica</a:t>
            </a:r>
            <a:r>
              <a:rPr lang="it-IT" sz="3600" dirty="0"/>
              <a:t>, che individua i motivi che spiegano quanto avviene, ed una </a:t>
            </a:r>
            <a:r>
              <a:rPr lang="it-IT" sz="3600" b="1" dirty="0"/>
              <a:t>componente casuale</a:t>
            </a:r>
            <a:r>
              <a:rPr lang="it-IT" sz="3600" dirty="0"/>
              <a:t>.</a:t>
            </a:r>
          </a:p>
          <a:p>
            <a:pPr marL="0" indent="0">
              <a:buNone/>
            </a:pPr>
            <a:r>
              <a:rPr lang="it-IT" sz="3600" dirty="0"/>
              <a:t> </a:t>
            </a:r>
          </a:p>
          <a:p>
            <a:r>
              <a:rPr lang="it-IT" sz="3600" dirty="0"/>
              <a:t>Si consideri, ad </a:t>
            </a:r>
            <a:r>
              <a:rPr lang="it-IT" sz="3600" b="1" i="1" dirty="0"/>
              <a:t>esempio</a:t>
            </a:r>
            <a:r>
              <a:rPr lang="it-IT" sz="3600" dirty="0"/>
              <a:t>, la </a:t>
            </a:r>
            <a:r>
              <a:rPr lang="it-IT" sz="3600" i="1" dirty="0"/>
              <a:t>larghezza massima di un tipo di foglia</a:t>
            </a:r>
            <a:r>
              <a:rPr lang="it-IT" sz="3600" dirty="0"/>
              <a:t>: è dimostrato che questa misura dipende nella foglia in parte dalla sua lunghezza (</a:t>
            </a:r>
            <a:r>
              <a:rPr lang="it-IT" sz="3600" b="1" dirty="0"/>
              <a:t>componente sistematica</a:t>
            </a:r>
            <a:r>
              <a:rPr lang="it-IT" sz="3600" dirty="0"/>
              <a:t>) e in parte dal fatto che ciascuna foglia cresce, una diversa dall’altra, dunque in modo casuale (</a:t>
            </a:r>
            <a:r>
              <a:rPr lang="it-IT" sz="3600" b="1" dirty="0"/>
              <a:t>componente casuale</a:t>
            </a:r>
            <a:r>
              <a:rPr lang="it-IT" sz="3600" dirty="0"/>
              <a:t>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2722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7C19F8-23BB-2E47-A905-6CE1C66B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3766"/>
            <a:ext cx="10515600" cy="5583197"/>
          </a:xfrm>
        </p:spPr>
        <p:txBody>
          <a:bodyPr/>
          <a:lstStyle/>
          <a:p>
            <a:r>
              <a:rPr lang="it-IT" sz="3600" dirty="0"/>
              <a:t>Un modello statistico </a:t>
            </a:r>
            <a:r>
              <a:rPr lang="it-IT" sz="3600" b="1" dirty="0"/>
              <a:t>soddisfacente</a:t>
            </a:r>
            <a:r>
              <a:rPr lang="it-IT" sz="3600" dirty="0"/>
              <a:t>, il quale è in grado di </a:t>
            </a:r>
            <a:r>
              <a:rPr lang="it-IT" sz="3600" b="1" dirty="0"/>
              <a:t>minimizzare</a:t>
            </a:r>
            <a:r>
              <a:rPr lang="it-IT" sz="3600" dirty="0"/>
              <a:t> la </a:t>
            </a:r>
            <a:r>
              <a:rPr lang="it-IT" sz="3600" b="1" dirty="0"/>
              <a:t>componente casuale</a:t>
            </a:r>
            <a:r>
              <a:rPr lang="it-IT" sz="3600" dirty="0"/>
              <a:t> di un fenomeno rispetto alla componente sistematica, </a:t>
            </a:r>
            <a:r>
              <a:rPr lang="it-IT" sz="3600" b="1" dirty="0"/>
              <a:t>spiega</a:t>
            </a:r>
            <a:r>
              <a:rPr lang="it-IT" sz="3600" dirty="0"/>
              <a:t> l’andamento presente e futuro del fenomeno stesso, e non solo: nella stragrande maggioranza dei casi un </a:t>
            </a:r>
            <a:r>
              <a:rPr lang="it-IT" sz="3600" b="1" dirty="0"/>
              <a:t>modello statistico adeguato</a:t>
            </a:r>
            <a:r>
              <a:rPr lang="it-IT" sz="3600" dirty="0"/>
              <a:t> ci indica come tale fenomeno si mostrerebbe, sia in un </a:t>
            </a:r>
            <a:r>
              <a:rPr lang="it-IT" sz="3600" b="1" dirty="0"/>
              <a:t>ipotetico presente</a:t>
            </a:r>
            <a:r>
              <a:rPr lang="it-IT" sz="3600" dirty="0"/>
              <a:t> che in un </a:t>
            </a:r>
            <a:r>
              <a:rPr lang="it-IT" sz="3600" b="1" dirty="0"/>
              <a:t>ipotetico futuro</a:t>
            </a:r>
            <a:r>
              <a:rPr lang="it-IT" sz="3600" dirty="0"/>
              <a:t>, se si modificassero a nostro vantaggio i </a:t>
            </a:r>
            <a:r>
              <a:rPr lang="it-IT" sz="3600" b="1" dirty="0"/>
              <a:t>fattori influenti </a:t>
            </a:r>
            <a:r>
              <a:rPr lang="it-IT" sz="3600" dirty="0"/>
              <a:t>su una determinata risposta.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767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61FED-8D43-1D41-93C3-5F6D86C3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dirty="0"/>
              <a:t>Compito fondamentale: ottimizzazione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6A46B3-EBC1-9848-8492-BBEDFA77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183"/>
            <a:ext cx="10515600" cy="400377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it-IT" sz="4000" dirty="0"/>
              <a:t>Un modello statistico assume perciò il </a:t>
            </a:r>
            <a:r>
              <a:rPr lang="it-IT" sz="4000" b="1" dirty="0"/>
              <a:t>compito fondamentale</a:t>
            </a:r>
            <a:r>
              <a:rPr lang="it-IT" sz="4000" dirty="0"/>
              <a:t>, quando è possibile, di modificare ed </a:t>
            </a:r>
            <a:r>
              <a:rPr lang="it-IT" sz="4000" b="1" dirty="0"/>
              <a:t>ottimizzare</a:t>
            </a:r>
            <a:r>
              <a:rPr lang="it-IT" sz="4000" dirty="0"/>
              <a:t> i fenomeni analizzati.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296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B0EFA3D-1073-CB4B-9BC1-4DAF23B092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7" y="380010"/>
            <a:ext cx="9678390" cy="60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0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F3DAD-DE83-244D-A2E6-B716CD80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/>
              <a:t>Obiettivi della statistica</a:t>
            </a:r>
            <a:r>
              <a:rPr lang="it-IT" sz="60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4350939-6741-9C48-B9CD-DD0271A283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91294"/>
                <a:ext cx="10277105" cy="4928259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lnSpc>
                    <a:spcPts val="4040"/>
                  </a:lnSpc>
                  <a:buNone/>
                </a:pPr>
                <a:r>
                  <a:rPr lang="it-IT" sz="6700" dirty="0"/>
                  <a:t>La statistica ha come </a:t>
                </a:r>
                <a:r>
                  <a:rPr lang="it-IT" sz="6700" b="1" dirty="0"/>
                  <a:t>fine</a:t>
                </a:r>
                <a:r>
                  <a:rPr lang="it-IT" sz="6700" dirty="0"/>
                  <a:t> lo </a:t>
                </a:r>
                <a:r>
                  <a:rPr lang="it-IT" sz="6700" b="1" dirty="0"/>
                  <a:t>studio</a:t>
                </a:r>
                <a:r>
                  <a:rPr lang="it-IT" sz="6700" dirty="0"/>
                  <a:t> di un qualsiasi </a:t>
                </a:r>
                <a:r>
                  <a:rPr lang="it-IT" sz="6700" b="1" dirty="0"/>
                  <a:t>fenomeno</a:t>
                </a:r>
                <a:r>
                  <a:rPr lang="it-IT" sz="6700" dirty="0"/>
                  <a:t> relativo ad una popolazione </a:t>
                </a:r>
                <a:r>
                  <a:rPr lang="it-IT" sz="6700" i="1" dirty="0" err="1"/>
                  <a:t>P</a:t>
                </a:r>
                <a:r>
                  <a:rPr lang="it-IT" sz="6700" dirty="0"/>
                  <a:t> a livello </a:t>
                </a:r>
                <a:r>
                  <a:rPr lang="it-IT" sz="6700" b="1" dirty="0"/>
                  <a:t>quantitativo</a:t>
                </a:r>
                <a:r>
                  <a:rPr lang="it-IT" sz="6700" dirty="0"/>
                  <a:t> e </a:t>
                </a:r>
                <a:r>
                  <a:rPr lang="it-IT" sz="6700" b="1" dirty="0"/>
                  <a:t>qualitativo</a:t>
                </a:r>
                <a:r>
                  <a:rPr lang="it-IT" sz="6700" dirty="0"/>
                  <a:t> (in campo economico, sanitario, demografico, sociale, ambientale etc.), in condizioni di </a:t>
                </a:r>
                <a:r>
                  <a:rPr lang="it-IT" sz="6700" b="1" dirty="0"/>
                  <a:t>non</a:t>
                </a:r>
                <a:r>
                  <a:rPr lang="it-IT" sz="6700" dirty="0"/>
                  <a:t> completa </a:t>
                </a:r>
                <a:r>
                  <a:rPr lang="it-IT" sz="6700" b="1" dirty="0"/>
                  <a:t>conoscenza</a:t>
                </a:r>
                <a:r>
                  <a:rPr lang="it-IT" sz="6700" dirty="0"/>
                  <a:t> di esso.</a:t>
                </a:r>
              </a:p>
              <a:p>
                <a:pPr marL="0" indent="0" algn="just">
                  <a:lnSpc>
                    <a:spcPts val="4040"/>
                  </a:lnSpc>
                  <a:buNone/>
                </a:pPr>
                <a:endParaRPr lang="it-IT" sz="4400" dirty="0"/>
              </a:p>
              <a:p>
                <a:pPr marL="0" indent="0" algn="just">
                  <a:lnSpc>
                    <a:spcPts val="4040"/>
                  </a:lnSpc>
                  <a:buNone/>
                </a:pPr>
                <a:r>
                  <a:rPr lang="it-IT" sz="6700" b="1" i="1" dirty="0" err="1"/>
                  <a:t>P</a:t>
                </a:r>
                <a:r>
                  <a:rPr lang="it-IT" sz="6700" dirty="0"/>
                  <a:t> = insieme </a:t>
                </a:r>
                <a:r>
                  <a:rPr lang="it-IT" sz="6700" b="1" i="1" dirty="0" err="1"/>
                  <a:t>N</a:t>
                </a:r>
                <a:r>
                  <a:rPr lang="it-IT" sz="6700" dirty="0"/>
                  <a:t> contenente il numero totale delle </a:t>
                </a:r>
                <a:r>
                  <a:rPr lang="it-IT" sz="6700" b="1" dirty="0"/>
                  <a:t>unità statistiche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6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67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67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6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6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67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67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67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6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67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67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6700" dirty="0"/>
                  <a:t> relative al fenomeno oggetto d’interesse.</a:t>
                </a:r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4350939-6741-9C48-B9CD-DD0271A28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91294"/>
                <a:ext cx="10277105" cy="4928259"/>
              </a:xfrm>
              <a:blipFill>
                <a:blip r:embed="rId2"/>
                <a:stretch>
                  <a:fillRect l="-1852" t="-3085" r="-1852" b="-46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32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B634AB8-AC77-9748-8AAE-D91A017832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736600"/>
          <a:ext cx="10515600" cy="544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42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B634AB8-AC77-9748-8AAE-D91A01783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684055"/>
              </p:ext>
            </p:extLst>
          </p:nvPr>
        </p:nvGraphicFramePr>
        <p:xfrm>
          <a:off x="838200" y="510639"/>
          <a:ext cx="10515600" cy="56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362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7C1C0-2BBF-1E41-B334-0ED06E2C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7522"/>
            <a:ext cx="10515600" cy="5450774"/>
          </a:xfrm>
        </p:spPr>
        <p:txBody>
          <a:bodyPr>
            <a:normAutofit/>
          </a:bodyPr>
          <a:lstStyle/>
          <a:p>
            <a:pPr>
              <a:lnSpc>
                <a:spcPts val="4120"/>
              </a:lnSpc>
            </a:pPr>
            <a:r>
              <a:rPr lang="it-IT" sz="3600" dirty="0"/>
              <a:t>La </a:t>
            </a:r>
            <a:r>
              <a:rPr lang="it-IT" sz="3600" b="1" dirty="0"/>
              <a:t>statistica</a:t>
            </a:r>
            <a:r>
              <a:rPr lang="it-IT" sz="3600" dirty="0"/>
              <a:t> è uno strumento tramite il quale si studiano i modi in cui un </a:t>
            </a:r>
            <a:r>
              <a:rPr lang="it-IT" sz="3600" b="1" dirty="0"/>
              <a:t>fenomeno</a:t>
            </a:r>
            <a:r>
              <a:rPr lang="it-IT" sz="3600" dirty="0"/>
              <a:t> può essere </a:t>
            </a:r>
            <a:r>
              <a:rPr lang="it-IT" sz="3600" b="1" dirty="0"/>
              <a:t>sintetizzato</a:t>
            </a:r>
            <a:r>
              <a:rPr lang="it-IT" sz="3600" dirty="0"/>
              <a:t>, perciò </a:t>
            </a:r>
            <a:r>
              <a:rPr lang="it-IT" sz="3600" b="1" dirty="0"/>
              <a:t>compreso</a:t>
            </a:r>
            <a:r>
              <a:rPr lang="it-IT" sz="3600" dirty="0"/>
              <a:t> ed </a:t>
            </a:r>
            <a:r>
              <a:rPr lang="it-IT" sz="3600" b="1" dirty="0"/>
              <a:t>ottimizzato</a:t>
            </a:r>
            <a:r>
              <a:rPr lang="it-IT" sz="3600" dirty="0"/>
              <a:t>: studia cioè come raccogliere, analizzare ed interpretare i dati necessari all'analisi, nonché come assumere </a:t>
            </a:r>
            <a:r>
              <a:rPr lang="it-IT" sz="3600" b="1" dirty="0"/>
              <a:t>decisioni</a:t>
            </a:r>
            <a:r>
              <a:rPr lang="it-IT" sz="3600" dirty="0"/>
              <a:t> strategiche connesse ai risultati ottenuti.</a:t>
            </a:r>
          </a:p>
          <a:p>
            <a:pPr marL="0" indent="0">
              <a:lnSpc>
                <a:spcPts val="4120"/>
              </a:lnSpc>
              <a:buNone/>
            </a:pPr>
            <a:endParaRPr lang="it-IT" sz="3600" dirty="0"/>
          </a:p>
          <a:p>
            <a:pPr>
              <a:lnSpc>
                <a:spcPts val="4120"/>
              </a:lnSpc>
            </a:pPr>
            <a:r>
              <a:rPr lang="it-IT" sz="3600" b="1" dirty="0"/>
              <a:t>Dati</a:t>
            </a:r>
            <a:r>
              <a:rPr lang="it-IT" sz="3600" dirty="0"/>
              <a:t> = modalità delle </a:t>
            </a:r>
            <a:r>
              <a:rPr lang="it-IT" sz="3600" b="1" dirty="0"/>
              <a:t>variabili</a:t>
            </a:r>
            <a:r>
              <a:rPr lang="it-IT" sz="3600" dirty="0"/>
              <a:t> (o caratteri) delle </a:t>
            </a:r>
            <a:r>
              <a:rPr lang="it-IT" sz="3600" b="1" dirty="0"/>
              <a:t>unità statistiche</a:t>
            </a:r>
            <a:r>
              <a:rPr lang="it-IT" sz="3600" dirty="0"/>
              <a:t> relative al fenomeno oggetto di studio.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982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B86BD-17F4-6849-9180-C0E4E405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6781E"/>
                </a:solidFill>
              </a:rPr>
              <a:t>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43311C-064E-7D4F-82B3-DEBFA702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662"/>
            <a:ext cx="10515600" cy="481130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Fenomeno oggetto di studio =</a:t>
            </a:r>
            <a:r>
              <a:rPr lang="it-IT" dirty="0"/>
              <a:t> Caratteristiche fisiche dei ragazzi delle 					 scuole di Prato.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Unità statistica = </a:t>
            </a:r>
            <a:r>
              <a:rPr lang="it-IT" dirty="0"/>
              <a:t>Ciascun ragazzo delle scuole di Prato.</a:t>
            </a:r>
          </a:p>
          <a:p>
            <a:endParaRPr lang="it-IT" sz="1100" dirty="0"/>
          </a:p>
          <a:p>
            <a:r>
              <a:rPr lang="it-IT" dirty="0">
                <a:solidFill>
                  <a:srgbClr val="FF0000"/>
                </a:solidFill>
              </a:rPr>
              <a:t>Popolazione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i="1" dirty="0" err="1"/>
              <a:t>P</a:t>
            </a:r>
            <a:r>
              <a:rPr lang="it-IT" dirty="0">
                <a:solidFill>
                  <a:srgbClr val="FF0000"/>
                </a:solidFill>
              </a:rPr>
              <a:t> = </a:t>
            </a:r>
            <a:r>
              <a:rPr lang="it-IT" dirty="0"/>
              <a:t>insieme di tutti i ragazzi delle scuole di Prato (insieme 			</a:t>
            </a:r>
            <a:r>
              <a:rPr lang="it-IT" b="1" i="1" dirty="0" err="1"/>
              <a:t>N</a:t>
            </a:r>
            <a:r>
              <a:rPr lang="it-IT" dirty="0"/>
              <a:t> delle unità statistiche).</a:t>
            </a:r>
          </a:p>
          <a:p>
            <a:pPr marL="0" indent="0">
              <a:buNone/>
            </a:pPr>
            <a:endParaRPr lang="it-IT" sz="1100" dirty="0"/>
          </a:p>
          <a:p>
            <a:r>
              <a:rPr lang="it-IT" dirty="0">
                <a:solidFill>
                  <a:srgbClr val="FF0000"/>
                </a:solidFill>
              </a:rPr>
              <a:t>Variabile (o carattere) =</a:t>
            </a:r>
            <a:r>
              <a:rPr lang="it-IT" dirty="0"/>
              <a:t> ‘Colore occhi’</a:t>
            </a:r>
          </a:p>
          <a:p>
            <a:endParaRPr lang="it-IT" sz="1200" dirty="0"/>
          </a:p>
          <a:p>
            <a:r>
              <a:rPr lang="it-IT" dirty="0">
                <a:solidFill>
                  <a:srgbClr val="FF0000"/>
                </a:solidFill>
              </a:rPr>
              <a:t>Modalità della variabile (o carattere) =</a:t>
            </a:r>
            <a:r>
              <a:rPr lang="it-IT" dirty="0"/>
              <a:t> ‘verdi’ ,  ‘neri’  , ‘azzurri’  ,etc.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48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EC0FF-C999-AB49-96D8-D1E04253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/>
              <a:t>Statistica descrittiva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1B78FF-79BA-AA4F-8789-5F1D6D40A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040"/>
            <a:ext cx="10515600" cy="526076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ts val="4020"/>
              </a:lnSpc>
            </a:pPr>
            <a:r>
              <a:rPr lang="it-IT" sz="5800" dirty="0"/>
              <a:t>La </a:t>
            </a:r>
            <a:r>
              <a:rPr lang="it-IT" sz="5800" b="1" dirty="0"/>
              <a:t>statistica descrittiva </a:t>
            </a:r>
            <a:r>
              <a:rPr lang="it-IT" sz="5800" dirty="0"/>
              <a:t>è quel settore della statistica che studia e sintetizza i dati relativi ad un’</a:t>
            </a:r>
            <a:r>
              <a:rPr lang="it-IT" sz="5800" b="1" dirty="0"/>
              <a:t>intera popolazione</a:t>
            </a:r>
            <a:r>
              <a:rPr lang="it-IT" sz="5800" dirty="0"/>
              <a:t>: viene utilizzata, cioè, nel caso in cui tutte le unità statistiche relative al fenomeno oggetto d’interesse siano disponibili e si decida di analizzarle complessivamente (</a:t>
            </a:r>
            <a:r>
              <a:rPr lang="it-IT" sz="5800" b="1" i="1" dirty="0"/>
              <a:t>esempio</a:t>
            </a:r>
            <a:r>
              <a:rPr lang="it-IT" sz="5800" i="1" dirty="0"/>
              <a:t>: tutti i ragazzi delle scuole di Prato</a:t>
            </a:r>
            <a:r>
              <a:rPr lang="it-IT" sz="5800" dirty="0"/>
              <a:t>).</a:t>
            </a:r>
            <a:endParaRPr lang="it-IT" sz="2100" dirty="0"/>
          </a:p>
          <a:p>
            <a:pPr>
              <a:lnSpc>
                <a:spcPts val="4020"/>
              </a:lnSpc>
            </a:pPr>
            <a:r>
              <a:rPr lang="it-IT" sz="5800" dirty="0"/>
              <a:t>Un altro </a:t>
            </a:r>
            <a:r>
              <a:rPr lang="it-IT" sz="5800" b="1" dirty="0"/>
              <a:t>esempio</a:t>
            </a:r>
            <a:r>
              <a:rPr lang="it-IT" sz="5800" dirty="0"/>
              <a:t> appropriato è il censimento decennale della popolazione italiana in cui viene censita l’intera popolazione.</a:t>
            </a:r>
          </a:p>
          <a:p>
            <a:pPr>
              <a:lnSpc>
                <a:spcPts val="4020"/>
              </a:lnSpc>
            </a:pPr>
            <a:endParaRPr lang="it-IT" sz="5800" dirty="0"/>
          </a:p>
          <a:p>
            <a:pPr>
              <a:lnSpc>
                <a:spcPts val="4020"/>
              </a:lnSpc>
            </a:pPr>
            <a:endParaRPr lang="it-IT" sz="5800" dirty="0"/>
          </a:p>
          <a:p>
            <a:pPr>
              <a:lnSpc>
                <a:spcPts val="4020"/>
              </a:lnSpc>
            </a:pPr>
            <a:endParaRPr lang="it-IT" sz="5800" dirty="0"/>
          </a:p>
          <a:p>
            <a:pPr>
              <a:lnSpc>
                <a:spcPts val="4020"/>
              </a:lnSpc>
            </a:pPr>
            <a:endParaRPr lang="it-IT" sz="5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849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BAD9B-7287-C044-AC9A-538B23E7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6000" b="1" dirty="0"/>
              <a:t>Statistica inferenziale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88002E-7CED-A949-946E-8B07037C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5"/>
            <a:ext cx="10515600" cy="47162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it-IT" sz="4000" dirty="0"/>
              <a:t>Spesso, per vari motivi, non è possibile effettuare l’analisi su tutte le unità statistiche di una popolazione.</a:t>
            </a:r>
          </a:p>
          <a:p>
            <a:pPr marL="0" indent="0">
              <a:lnSpc>
                <a:spcPct val="100000"/>
              </a:lnSpc>
              <a:buNone/>
            </a:pPr>
            <a:endParaRPr lang="it-IT" sz="4000" dirty="0"/>
          </a:p>
          <a:p>
            <a:pPr lvl="0">
              <a:lnSpc>
                <a:spcPct val="100000"/>
              </a:lnSpc>
            </a:pPr>
            <a:r>
              <a:rPr lang="it-IT" sz="4000" dirty="0"/>
              <a:t>Motivi teorici: la </a:t>
            </a:r>
            <a:r>
              <a:rPr lang="it-IT" sz="4000" b="1" dirty="0"/>
              <a:t>popolazione</a:t>
            </a:r>
            <a:r>
              <a:rPr lang="it-IT" sz="4000" dirty="0"/>
              <a:t> è </a:t>
            </a:r>
            <a:r>
              <a:rPr lang="it-IT" sz="4000" b="1" dirty="0"/>
              <a:t>non-finita</a:t>
            </a:r>
            <a:r>
              <a:rPr lang="it-IT" sz="4000" dirty="0"/>
              <a:t>.</a:t>
            </a:r>
          </a:p>
          <a:p>
            <a:pPr lvl="0">
              <a:lnSpc>
                <a:spcPct val="100000"/>
              </a:lnSpc>
            </a:pPr>
            <a:r>
              <a:rPr lang="it-IT" sz="4000" dirty="0"/>
              <a:t>Motivi pratici: la </a:t>
            </a:r>
            <a:r>
              <a:rPr lang="it-IT" sz="4000" b="1" dirty="0"/>
              <a:t>popolazione</a:t>
            </a:r>
            <a:r>
              <a:rPr lang="it-IT" sz="4000" dirty="0"/>
              <a:t> è </a:t>
            </a:r>
            <a:r>
              <a:rPr lang="it-IT" sz="4000" b="1" dirty="0"/>
              <a:t>finita</a:t>
            </a:r>
            <a:r>
              <a:rPr lang="it-IT" sz="4000" dirty="0"/>
              <a:t> ma è troppo </a:t>
            </a:r>
            <a:r>
              <a:rPr lang="it-IT" sz="4000" b="1" dirty="0"/>
              <a:t>grande</a:t>
            </a:r>
            <a:r>
              <a:rPr lang="it-IT" sz="4000" dirty="0"/>
              <a:t>; di solito, in questo caso, viene deciso di non effettuare lo studio su tutte le unità statistiche, in quanto l’analisi diventerebbe troppo lunga, in termini di tempi di realizzazione e, chiaramente, troppo </a:t>
            </a:r>
            <a:r>
              <a:rPr lang="it-IT" sz="4000" b="1" dirty="0"/>
              <a:t>costosa</a:t>
            </a:r>
            <a:r>
              <a:rPr lang="it-IT" sz="4000" dirty="0"/>
              <a:t>. 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866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1109</Words>
  <Application>Microsoft Macintosh PowerPoint</Application>
  <PresentationFormat>Widescreen</PresentationFormat>
  <Paragraphs>82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Tema di Office</vt:lpstr>
      <vt:lpstr>CORSO DI STATISTICA APPLICATA   Docente: David Capaccioli </vt:lpstr>
      <vt:lpstr>Presentazione standard di PowerPoint</vt:lpstr>
      <vt:lpstr>Obiettivi della statistica </vt:lpstr>
      <vt:lpstr>Presentazione standard di PowerPoint</vt:lpstr>
      <vt:lpstr>Presentazione standard di PowerPoint</vt:lpstr>
      <vt:lpstr>Presentazione standard di PowerPoint</vt:lpstr>
      <vt:lpstr>ESEMPIO</vt:lpstr>
      <vt:lpstr>Statistica descrittiva</vt:lpstr>
      <vt:lpstr>Statistica inferenziale </vt:lpstr>
      <vt:lpstr>Presentazione standard di PowerPoint</vt:lpstr>
      <vt:lpstr>Presentazione standard di PowerPoint</vt:lpstr>
      <vt:lpstr>Presentazione standard di PowerPoint</vt:lpstr>
      <vt:lpstr>Media e Varianza Campionarie</vt:lpstr>
      <vt:lpstr>Presentazione standard di PowerPoint</vt:lpstr>
      <vt:lpstr>Presentazione standard di PowerPoint</vt:lpstr>
      <vt:lpstr> Media campionaria  </vt:lpstr>
      <vt:lpstr> Varianza campionaria  </vt:lpstr>
      <vt:lpstr>Presentazione standard di PowerPoint</vt:lpstr>
      <vt:lpstr>MODELLI DI REGRESSIONE LINEARE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Aspetti generali</vt:lpstr>
      <vt:lpstr>Presentazione standard di PowerPoint</vt:lpstr>
      <vt:lpstr>Presentazione standard di PowerPoint</vt:lpstr>
      <vt:lpstr>Compito fondamentale: ottimizzazione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 Capaccioli</dc:creator>
  <cp:lastModifiedBy>David Capaccioli</cp:lastModifiedBy>
  <cp:revision>32</cp:revision>
  <dcterms:created xsi:type="dcterms:W3CDTF">2020-02-04T10:40:32Z</dcterms:created>
  <dcterms:modified xsi:type="dcterms:W3CDTF">2020-02-10T14:57:22Z</dcterms:modified>
</cp:coreProperties>
</file>