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7" r:id="rId3"/>
    <p:sldId id="288" r:id="rId4"/>
    <p:sldId id="283" r:id="rId5"/>
    <p:sldId id="275" r:id="rId6"/>
    <p:sldId id="280" r:id="rId7"/>
    <p:sldId id="286" r:id="rId8"/>
    <p:sldId id="276" r:id="rId9"/>
    <p:sldId id="289" r:id="rId10"/>
    <p:sldId id="277" r:id="rId11"/>
    <p:sldId id="290" r:id="rId12"/>
    <p:sldId id="291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69"/>
  </p:normalViewPr>
  <p:slideViewPr>
    <p:cSldViewPr snapToGrid="0" snapToObjects="1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3F6F97-AE20-F343-A7CE-030EF02E68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E25F386-FDFB-004B-A989-B0BCD7F89F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F7D415D-3FA5-2746-9189-580BD0956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3E9C-A8B7-6D44-BC56-0CBC0E78C8DF}" type="datetimeFigureOut">
              <a:rPr lang="it-IT" smtClean="0"/>
              <a:t>06/03/21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427AFA4-ED6E-F545-9DE0-8FDB01170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F13704D-E7CA-BA41-AB67-3A472017B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F2B9-D7C4-2A40-9A34-BF2EAE86AA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807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C06B6C-CC99-9F47-9C7F-ED86B28D2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11BB41B-7378-2E4D-AAF1-A723C87F98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0009200-BDC4-2649-9010-A4F16FE94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3E9C-A8B7-6D44-BC56-0CBC0E78C8DF}" type="datetimeFigureOut">
              <a:rPr lang="it-IT" smtClean="0"/>
              <a:t>06/03/21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446353E-A93A-A04C-8D59-12B17A5F6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68B5FBC-95BA-9743-B464-89EC8A43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F2B9-D7C4-2A40-9A34-BF2EAE86AA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3310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ADD44DC-ADAD-B644-A12D-D08E3D8147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8B35662-6068-3D4F-BFE3-05A242646B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09B6A21-BE5F-A841-B61E-82ED01019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3E9C-A8B7-6D44-BC56-0CBC0E78C8DF}" type="datetimeFigureOut">
              <a:rPr lang="it-IT" smtClean="0"/>
              <a:t>06/03/21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E7B0CF-82A9-5346-82C5-20228FAAB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A468CA-3310-9349-8FAA-5FCA014C0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F2B9-D7C4-2A40-9A34-BF2EAE86AA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469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1ECB9B-2BB0-E045-86AC-945BD1E30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0F1BC8-D41A-5F48-95B1-6D45ADB9F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06EDB8-2895-1A4F-ABFD-A272FBE7E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3E9C-A8B7-6D44-BC56-0CBC0E78C8DF}" type="datetimeFigureOut">
              <a:rPr lang="it-IT" smtClean="0"/>
              <a:t>06/03/21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75B67C1-830A-3242-A1CF-E77CBC747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6D5DE7B-CA89-DE40-A3B4-E9CB9EF1F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F2B9-D7C4-2A40-9A34-BF2EAE86AA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448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B5CE74-73F7-584E-9ABD-9156F262C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6B6C3C0-7E0B-2146-8E0C-DAF685BCD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62E00E1-7616-A648-8140-6F09BF014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3E9C-A8B7-6D44-BC56-0CBC0E78C8DF}" type="datetimeFigureOut">
              <a:rPr lang="it-IT" smtClean="0"/>
              <a:t>06/03/21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945841-70BB-2444-BADE-A1100C8F7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716EEC2-29BE-7546-A82E-BF8FC1B3D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F2B9-D7C4-2A40-9A34-BF2EAE86AA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27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C99BF8-80F4-C342-A79F-6ABCB2072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35600C-3DC7-2D40-A682-6EB3DE0CCC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E557C33-4542-9144-A4DC-B86C7F0497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1DAEF81-4989-1C42-B91F-91A770F26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3E9C-A8B7-6D44-BC56-0CBC0E78C8DF}" type="datetimeFigureOut">
              <a:rPr lang="it-IT" smtClean="0"/>
              <a:t>06/03/21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3E6F28E-78BE-DB42-8300-35144AA33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2D76FEF-A706-7543-ABA7-1830C3A10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F2B9-D7C4-2A40-9A34-BF2EAE86AA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4390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EA6262-EDDF-6E42-A858-AC01EEE1C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B996443-E00D-B644-B12C-2A469BED1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779F37F-D68B-0049-A030-75E943E0AC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FA7C312-A750-EF4F-A239-2486679FA1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9DC3D1F-DC30-8347-9434-F438246647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06E2C19-D789-744C-8164-85AC83F35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3E9C-A8B7-6D44-BC56-0CBC0E78C8DF}" type="datetimeFigureOut">
              <a:rPr lang="it-IT" smtClean="0"/>
              <a:t>06/03/21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275057C-4E89-7449-9D0E-DC291ADBF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63A54E0-4513-CF49-B408-DB30F9AA9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F2B9-D7C4-2A40-9A34-BF2EAE86AA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563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D04AB8-0E56-3D4A-BF52-1A364D10F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CF7FA53-BF55-6E4C-BC7C-AC4645157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3E9C-A8B7-6D44-BC56-0CBC0E78C8DF}" type="datetimeFigureOut">
              <a:rPr lang="it-IT" smtClean="0"/>
              <a:t>06/03/21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A5ABC22-84E6-3148-BE3B-F9AEF0F02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DD407D6-9632-4445-BDE8-B8EFDA84C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F2B9-D7C4-2A40-9A34-BF2EAE86AA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9454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95BE0A6-0154-BD4A-B474-10D37D34C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3E9C-A8B7-6D44-BC56-0CBC0E78C8DF}" type="datetimeFigureOut">
              <a:rPr lang="it-IT" smtClean="0"/>
              <a:t>06/03/21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081ECC7-0213-E14D-A1E2-437765653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C6CAA1D-693C-8C49-B098-CF630105B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F2B9-D7C4-2A40-9A34-BF2EAE86AA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6502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9CDC03-19BE-0748-B576-FB2426968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15F797-B1EE-0941-A4AA-23BA65772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2DA18D5-53D8-F148-BFE8-0393288CD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247DA09-BEA5-2A49-BB0A-97B12A7D7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3E9C-A8B7-6D44-BC56-0CBC0E78C8DF}" type="datetimeFigureOut">
              <a:rPr lang="it-IT" smtClean="0"/>
              <a:t>06/03/21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15C783E-39D9-7549-B2FD-B85855C2A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9DB8A53-A23C-CC48-B07A-B05262F68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F2B9-D7C4-2A40-9A34-BF2EAE86AA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0300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C34286-86BE-A046-BBDC-1FD90940C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3FC297F-1C5E-7C47-86A8-9612BDCD40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3303A36-7690-1346-91B2-AEA1A15B79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9006087-BA12-844D-B4D5-3EAF4B2AF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3E9C-A8B7-6D44-BC56-0CBC0E78C8DF}" type="datetimeFigureOut">
              <a:rPr lang="it-IT" smtClean="0"/>
              <a:t>06/03/21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4F520BE-0B42-9147-95FB-1E66B4754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446C47D-DC41-A94A-8A25-A9FEF34C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F2B9-D7C4-2A40-9A34-BF2EAE86AA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2077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8722EA7-6D55-114E-9243-23DF5B795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7991873-6A8C-C641-9B94-7671F825B4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3737312-F782-F943-8420-C8CA8EBF99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F3E9C-A8B7-6D44-BC56-0CBC0E78C8DF}" type="datetimeFigureOut">
              <a:rPr lang="it-IT" smtClean="0"/>
              <a:t>06/03/21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0B0BE4-7748-DF45-B88D-2F01AAF2B1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C74C3C5-89B9-B541-96F0-481E0A3D2E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6F2B9-D7C4-2A40-9A34-BF2EAE86AA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826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D3D893-34DD-0C4E-BDC8-98DE7568A5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MODELLO DI REGRESSIONE LINEARE SEMPLICE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6AFBF07-0F43-684C-9CD7-B3A2FB371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775" y="3602038"/>
            <a:ext cx="10409129" cy="1655762"/>
          </a:xfrm>
        </p:spPr>
        <p:txBody>
          <a:bodyPr>
            <a:normAutofit/>
          </a:bodyPr>
          <a:lstStyle/>
          <a:p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80238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0BA74753-9E02-AF49-AD83-C77C30FB92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17517"/>
                <a:ext cx="10740242" cy="575953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t-IT" sz="4800" b="1" i="1" smtClean="0"/>
                        </m:ctrlPr>
                      </m:sSubPr>
                      <m:e>
                        <m:r>
                          <a:rPr lang="it-IT" sz="4800" b="1" i="1"/>
                          <m:t>𝑺</m:t>
                        </m:r>
                      </m:e>
                      <m:sub>
                        <m:r>
                          <a:rPr lang="it-IT" sz="4800" b="1" i="1"/>
                          <m:t>𝒙𝒚</m:t>
                        </m:r>
                      </m:sub>
                    </m:sSub>
                  </m:oMath>
                </a14:m>
                <a:r>
                  <a:rPr lang="it-IT" sz="4800" b="1" dirty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4800" b="1" i="1"/>
                        </m:ctrlPr>
                      </m:fPr>
                      <m:num>
                        <m:r>
                          <a:rPr lang="it-IT" sz="4800" b="1" i="1"/>
                          <m:t>𝟏</m:t>
                        </m:r>
                      </m:num>
                      <m:den>
                        <m:r>
                          <a:rPr lang="it-IT" sz="4800" b="1" i="1"/>
                          <m:t>𝒏</m:t>
                        </m:r>
                        <m:r>
                          <a:rPr lang="it-IT" sz="4800" b="1" i="1"/>
                          <m:t>−</m:t>
                        </m:r>
                        <m:r>
                          <a:rPr lang="it-IT" sz="4800" b="1" i="1"/>
                          <m:t>𝟏</m:t>
                        </m:r>
                      </m:den>
                    </m:f>
                  </m:oMath>
                </a14:m>
                <a:r>
                  <a:rPr lang="it-IT" sz="4800" b="1" dirty="0"/>
                  <a:t>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it-IT" sz="4800" b="1" i="1"/>
                        </m:ctrlPr>
                      </m:naryPr>
                      <m:sub>
                        <m:r>
                          <a:rPr lang="it-IT" sz="4800" b="1" i="1"/>
                          <m:t>𝒊</m:t>
                        </m:r>
                        <m:r>
                          <a:rPr lang="it-IT" sz="4800" b="1" i="1"/>
                          <m:t>=</m:t>
                        </m:r>
                        <m:r>
                          <a:rPr lang="it-IT" sz="4800" b="1" i="1"/>
                          <m:t>𝟏</m:t>
                        </m:r>
                      </m:sub>
                      <m:sup>
                        <m:r>
                          <a:rPr lang="it-IT" sz="4800" b="1" i="1"/>
                          <m:t>𝒏</m:t>
                        </m:r>
                      </m:sup>
                      <m:e>
                        <m:r>
                          <a:rPr lang="it-IT" sz="4800" b="1" i="1"/>
                          <m:t>(</m:t>
                        </m:r>
                        <m:sSub>
                          <m:sSubPr>
                            <m:ctrlPr>
                              <a:rPr lang="it-IT" sz="4800" b="1" i="1"/>
                            </m:ctrlPr>
                          </m:sSubPr>
                          <m:e>
                            <m:r>
                              <a:rPr lang="it-IT" sz="4800" b="1" i="1"/>
                              <m:t>𝒙</m:t>
                            </m:r>
                          </m:e>
                          <m:sub>
                            <m:r>
                              <a:rPr lang="it-IT" sz="4800" b="1" i="1"/>
                              <m:t>𝒊</m:t>
                            </m:r>
                          </m:sub>
                        </m:sSub>
                      </m:e>
                    </m:nary>
                    <m:r>
                      <a:rPr lang="it-IT" sz="4800" b="1" i="1"/>
                      <m:t>− </m:t>
                    </m:r>
                    <m:acc>
                      <m:accPr>
                        <m:chr m:val="̅"/>
                        <m:ctrlPr>
                          <a:rPr lang="it-IT" sz="4800" b="1" i="1"/>
                        </m:ctrlPr>
                      </m:accPr>
                      <m:e>
                        <m:r>
                          <a:rPr lang="it-IT" sz="4800" b="1" i="1"/>
                          <m:t>𝒙</m:t>
                        </m:r>
                      </m:e>
                    </m:acc>
                    <m:r>
                      <a:rPr lang="it-IT" sz="4800" b="1" i="1"/>
                      <m:t>)(</m:t>
                    </m:r>
                    <m:sSub>
                      <m:sSubPr>
                        <m:ctrlPr>
                          <a:rPr lang="it-IT" sz="4800" b="1" i="1"/>
                        </m:ctrlPr>
                      </m:sSubPr>
                      <m:e>
                        <m:r>
                          <a:rPr lang="it-IT" sz="4800" b="1" i="1"/>
                          <m:t>𝒚</m:t>
                        </m:r>
                      </m:e>
                      <m:sub>
                        <m:r>
                          <a:rPr lang="it-IT" sz="4800" b="1" i="1"/>
                          <m:t>𝒊</m:t>
                        </m:r>
                      </m:sub>
                    </m:sSub>
                    <m:r>
                      <a:rPr lang="it-IT" sz="4800" b="1" i="1"/>
                      <m:t>− </m:t>
                    </m:r>
                    <m:acc>
                      <m:accPr>
                        <m:chr m:val="̅"/>
                        <m:ctrlPr>
                          <a:rPr lang="it-IT" sz="4800" b="1" i="1"/>
                        </m:ctrlPr>
                      </m:accPr>
                      <m:e>
                        <m:r>
                          <a:rPr lang="it-IT" sz="4800" b="1" i="1"/>
                          <m:t>𝒚</m:t>
                        </m:r>
                      </m:e>
                    </m:acc>
                    <m:r>
                      <a:rPr lang="it-IT" sz="4800" b="1" i="1"/>
                      <m:t>)</m:t>
                    </m:r>
                  </m:oMath>
                </a14:m>
                <a:r>
                  <a:rPr lang="it-IT" sz="4800" b="1" dirty="0"/>
                  <a:t>             </a:t>
                </a:r>
              </a:p>
              <a:p>
                <a:pPr marL="0" indent="0">
                  <a:buNone/>
                </a:pPr>
                <a:endParaRPr lang="it-IT" sz="1800" b="1" dirty="0"/>
              </a:p>
              <a:p>
                <a:pPr marL="0" indent="0">
                  <a:buNone/>
                </a:pPr>
                <a:r>
                  <a:rPr lang="it-IT" dirty="0"/>
                  <a:t>è la </a:t>
                </a:r>
                <a:r>
                  <a:rPr lang="it-IT" b="1" dirty="0"/>
                  <a:t>covarianza</a:t>
                </a:r>
                <a:r>
                  <a:rPr lang="it-IT" dirty="0"/>
                  <a:t> </a:t>
                </a:r>
                <a:r>
                  <a:rPr lang="it-IT" b="1" dirty="0"/>
                  <a:t>campionaria</a:t>
                </a:r>
                <a:r>
                  <a:rPr lang="it-IT" dirty="0"/>
                  <a:t> tra </a:t>
                </a:r>
                <a:r>
                  <a:rPr lang="it-IT" i="1" dirty="0"/>
                  <a:t>X</a:t>
                </a:r>
                <a:r>
                  <a:rPr lang="it-IT" dirty="0"/>
                  <a:t> e </a:t>
                </a:r>
                <a:r>
                  <a:rPr lang="it-IT" i="1" dirty="0"/>
                  <a:t>Y</a:t>
                </a:r>
                <a:r>
                  <a:rPr lang="it-IT" dirty="0"/>
                  <a:t>   </a:t>
                </a:r>
              </a:p>
              <a:p>
                <a:pPr marL="0" indent="0">
                  <a:buNone/>
                </a:pPr>
                <a:endParaRPr lang="it-IT" dirty="0"/>
              </a:p>
              <a:p>
                <a:pPr marL="0" indent="0">
                  <a:buNone/>
                </a:pPr>
                <a:endParaRPr lang="it-IT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t-IT" sz="32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3200" b="1" i="1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it-IT" sz="3200" b="1" i="1">
                            <a:latin typeface="Cambria Math" panose="02040503050406030204" pitchFamily="18" charset="0"/>
                          </a:rPr>
                          <m:t>𝒙𝒚</m:t>
                        </m:r>
                      </m:sub>
                    </m:sSub>
                    <m:r>
                      <a:rPr lang="it-IT" sz="3200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it-IT" sz="32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2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sz="3200" i="1">
                            <a:latin typeface="Cambria Math" panose="02040503050406030204" pitchFamily="18" charset="0"/>
                          </a:rPr>
                          <m:t>35</m:t>
                        </m:r>
                        <m:r>
                          <a:rPr lang="it-IT" sz="32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it-IT" sz="3200" dirty="0"/>
                  <a:t>  [ (11.5 – 8.78) (5618 - 6464.59) + ………</a:t>
                </a:r>
              </a:p>
              <a:p>
                <a:pPr marL="0" indent="0">
                  <a:buNone/>
                </a:pPr>
                <a:endParaRPr lang="it-IT" sz="3200" dirty="0"/>
              </a:p>
              <a:p>
                <a:pPr marL="0" indent="0">
                  <a:buNone/>
                </a:pPr>
                <a:r>
                  <a:rPr lang="it-IT" sz="3200" dirty="0"/>
                  <a:t>…………+ (10.8– 8.78) (5571 - 6464.59) ] =  - 2826.74 </a:t>
                </a:r>
              </a:p>
              <a:p>
                <a:pPr marL="0" indent="0">
                  <a:buNone/>
                </a:pPr>
                <a:endParaRPr lang="it-IT" sz="1800" dirty="0"/>
              </a:p>
              <a:p>
                <a:pPr marL="0" indent="0">
                  <a:buNone/>
                </a:pPr>
                <a:endParaRPr lang="it-IT" dirty="0"/>
              </a:p>
              <a:p>
                <a:pPr marL="0" indent="0">
                  <a:buNone/>
                </a:pPr>
                <a:endParaRPr lang="it-IT" dirty="0"/>
              </a:p>
              <a:p>
                <a:endParaRPr lang="it-IT" dirty="0"/>
              </a:p>
              <a:p>
                <a:endParaRPr lang="it-IT" dirty="0"/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0BA74753-9E02-AF49-AD83-C77C30FB92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17517"/>
                <a:ext cx="10740242" cy="5759532"/>
              </a:xfrm>
              <a:blipFill>
                <a:blip r:embed="rId2"/>
                <a:stretch>
                  <a:fillRect l="-1417" t="-1938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0641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46437E8C-474D-2948-8039-6B1965D74D4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1262" y="1080655"/>
                <a:ext cx="11459689" cy="509630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it-IT" sz="48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t-IT" sz="4800" b="1" i="1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it-IT" sz="4800" b="1" i="1">
                            <a:latin typeface="Cambria Math" panose="02040503050406030204" pitchFamily="18" charset="0"/>
                          </a:rPr>
                          <m:t>𝒙</m:t>
                        </m:r>
                      </m:sub>
                      <m:sup>
                        <m:r>
                          <a:rPr lang="it-IT" sz="48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bSup>
                  </m:oMath>
                </a14:m>
                <a:r>
                  <a:rPr lang="it-IT" sz="4800" b="1" dirty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48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it-IT" sz="4800" b="1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it-IT" sz="48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it-IT" sz="4800" b="1" i="1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it-IT" sz="4800" b="1" dirty="0"/>
                  <a:t>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it-IT" sz="4800" b="1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it-IT" sz="48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it-IT" sz="4800" b="1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it-IT" sz="48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it-IT" sz="4800" b="1" i="1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  <m:e>
                        <m:sSup>
                          <m:sSupPr>
                            <m:ctrlPr>
                              <a:rPr lang="it-IT" sz="48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4800" b="1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it-IT" sz="48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48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it-IT" sz="4800" b="1" i="1"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sub>
                            </m:sSub>
                            <m:r>
                              <a:rPr lang="it-IT" sz="4800" b="1" i="1">
                                <a:latin typeface="Cambria Math" panose="02040503050406030204" pitchFamily="18" charset="0"/>
                              </a:rPr>
                              <m:t>− </m:t>
                            </m:r>
                            <m:acc>
                              <m:accPr>
                                <m:chr m:val="̅"/>
                                <m:ctrlPr>
                                  <a:rPr lang="it-IT" sz="48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it-IT" sz="48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acc>
                            <m:r>
                              <a:rPr lang="it-IT" sz="4800" b="1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it-IT" sz="48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nary>
                  </m:oMath>
                </a14:m>
                <a:r>
                  <a:rPr lang="it-IT" dirty="0"/>
                  <a:t>   </a:t>
                </a:r>
              </a:p>
              <a:p>
                <a:pPr marL="0" indent="0">
                  <a:buNone/>
                </a:pPr>
                <a:endParaRPr lang="it-IT" dirty="0"/>
              </a:p>
              <a:p>
                <a:pPr marL="0" indent="0">
                  <a:buNone/>
                </a:pPr>
                <a:r>
                  <a:rPr lang="it-IT" dirty="0"/>
                  <a:t> è la </a:t>
                </a:r>
                <a:r>
                  <a:rPr lang="it-IT" b="1" dirty="0"/>
                  <a:t>varianza campionaria </a:t>
                </a:r>
                <a:r>
                  <a:rPr lang="it-IT" dirty="0"/>
                  <a:t>di </a:t>
                </a:r>
                <a:r>
                  <a:rPr lang="it-IT" i="1" dirty="0"/>
                  <a:t>X</a:t>
                </a:r>
              </a:p>
              <a:p>
                <a:pPr marL="0" indent="0">
                  <a:buNone/>
                </a:pPr>
                <a:endParaRPr lang="it-IT" i="1" dirty="0"/>
              </a:p>
              <a:p>
                <a:pPr marL="0" indent="0">
                  <a:buNone/>
                </a:pPr>
                <a:endParaRPr lang="it-IT" i="1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it-IT" sz="320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it-IT" sz="3200" baseline="30000" dirty="0"/>
                  <a:t>2</a:t>
                </a:r>
                <a:r>
                  <a:rPr lang="it-IT" sz="32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2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sz="3200" b="0" i="1" smtClean="0">
                            <a:latin typeface="Cambria Math" panose="02040503050406030204" pitchFamily="18" charset="0"/>
                          </a:rPr>
                          <m:t>35</m:t>
                        </m:r>
                        <m:r>
                          <a:rPr lang="it-IT" sz="3200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it-IT" sz="3200" dirty="0"/>
                  <a:t> [(11.5 – 8.78)</a:t>
                </a:r>
                <a:r>
                  <a:rPr lang="it-IT" sz="3200" baseline="30000" dirty="0"/>
                  <a:t>2  </a:t>
                </a:r>
                <a:r>
                  <a:rPr lang="it-IT" sz="3200" dirty="0"/>
                  <a:t>+ (6,9</a:t>
                </a:r>
                <a:r>
                  <a:rPr lang="it-IT" sz="3200" baseline="-25000" dirty="0"/>
                  <a:t> </a:t>
                </a:r>
                <a:r>
                  <a:rPr lang="it-IT" sz="3200" dirty="0"/>
                  <a:t>– 8.78)</a:t>
                </a:r>
                <a:r>
                  <a:rPr lang="it-IT" sz="3200" baseline="30000" dirty="0"/>
                  <a:t>2  </a:t>
                </a:r>
                <a:r>
                  <a:rPr lang="it-IT" sz="3200" dirty="0"/>
                  <a:t>+ … + (10,8 – 8.78)</a:t>
                </a:r>
                <a:r>
                  <a:rPr lang="it-IT" sz="3200" baseline="30000" dirty="0"/>
                  <a:t>2  </a:t>
                </a:r>
                <a:r>
                  <a:rPr lang="it-IT" sz="3200" dirty="0"/>
                  <a:t>] =  6.64</a:t>
                </a:r>
              </a:p>
              <a:p>
                <a:pPr marL="0" indent="0">
                  <a:buNone/>
                </a:pPr>
                <a:endParaRPr lang="it-IT" sz="3200" dirty="0"/>
              </a:p>
              <a:p>
                <a:pPr marL="0" indent="0">
                  <a:buNone/>
                </a:pPr>
                <a:r>
                  <a:rPr lang="it-IT" dirty="0"/>
                  <a:t>      </a:t>
                </a:r>
              </a:p>
              <a:p>
                <a:endParaRPr lang="it-IT" dirty="0"/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46437E8C-474D-2948-8039-6B1965D74D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1262" y="1080655"/>
                <a:ext cx="11459689" cy="5096308"/>
              </a:xfrm>
              <a:blipFill>
                <a:blip r:embed="rId2"/>
                <a:stretch>
                  <a:fillRect l="-1109" t="-2189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6344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olo 1">
                <a:extLst>
                  <a:ext uri="{FF2B5EF4-FFF2-40B4-BE49-F238E27FC236}">
                    <a16:creationId xmlns:a16="http://schemas.microsoft.com/office/drawing/2014/main" id="{F3F70D28-6B3D-444A-8D94-452141E5979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365125"/>
                <a:ext cx="10515600" cy="964911"/>
              </a:xfrm>
            </p:spPr>
            <p:txBody>
              <a:bodyPr/>
              <a:lstStyle/>
              <a:p>
                <a:pPr algn="ctr"/>
                <a:r>
                  <a:rPr lang="it-IT" b="1" dirty="0">
                    <a:solidFill>
                      <a:srgbClr val="FF0000"/>
                    </a:solidFill>
                  </a:rPr>
                  <a:t>Stima dei minimi quadrati dei parametri  </a:t>
                </a:r>
                <a14:m>
                  <m:oMath xmlns:m="http://schemas.openxmlformats.org/officeDocument/2006/math">
                    <m:r>
                      <a:rPr lang="it-IT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𝜷</m:t>
                    </m:r>
                  </m:oMath>
                </a14:m>
                <a:endParaRPr lang="it-IT" dirty="0"/>
              </a:p>
            </p:txBody>
          </p:sp>
        </mc:Choice>
        <mc:Fallback>
          <p:sp>
            <p:nvSpPr>
              <p:cNvPr id="2" name="Titolo 1">
                <a:extLst>
                  <a:ext uri="{FF2B5EF4-FFF2-40B4-BE49-F238E27FC236}">
                    <a16:creationId xmlns:a16="http://schemas.microsoft.com/office/drawing/2014/main" id="{F3F70D28-6B3D-444A-8D94-452141E5979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365125"/>
                <a:ext cx="10515600" cy="964911"/>
              </a:xfrm>
              <a:blipFill>
                <a:blip r:embed="rId2"/>
                <a:stretch>
                  <a:fillRect t="-5195" b="-1558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CA120C73-1061-8646-8301-5C9CBCA4DAB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96883" y="1448790"/>
                <a:ext cx="11637818" cy="5118265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endParaRPr lang="it-IT" dirty="0"/>
              </a:p>
              <a:p>
                <a:pPr marL="0" indent="0">
                  <a:buNone/>
                </a:pPr>
                <a:endParaRPr lang="it-IT" dirty="0"/>
              </a:p>
              <a:p>
                <a:pPr marL="0" indent="0">
                  <a:buNone/>
                </a:pPr>
                <a:r>
                  <a:rPr lang="it-IT" dirty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4800" i="1" smtClean="0">
                            <a:solidFill>
                              <a:srgbClr val="FF0000"/>
                            </a:solidFill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it-IT" sz="4800" i="1">
                                <a:solidFill>
                                  <a:srgbClr val="FF0000"/>
                                </a:solidFill>
                              </a:rPr>
                            </m:ctrlPr>
                          </m:accPr>
                          <m:e>
                            <m:r>
                              <a:rPr lang="it-IT" sz="4800" i="1">
                                <a:solidFill>
                                  <a:srgbClr val="FF0000"/>
                                </a:solidFill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it-IT" sz="4800" i="1">
                            <a:solidFill>
                              <a:srgbClr val="FF0000"/>
                            </a:solidFill>
                          </a:rPr>
                          <m:t>1</m:t>
                        </m:r>
                      </m:sub>
                    </m:sSub>
                  </m:oMath>
                </a14:m>
                <a:r>
                  <a:rPr lang="it-IT" sz="4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4800" i="1"/>
                        </m:ctrlPr>
                      </m:fPr>
                      <m:num>
                        <m:r>
                          <a:rPr lang="it-IT" sz="4800" i="1"/>
                          <m:t>𝐶𝑜𝑣</m:t>
                        </m:r>
                        <m:r>
                          <a:rPr lang="it-IT" sz="4800" i="1"/>
                          <m:t>(</m:t>
                        </m:r>
                        <m:r>
                          <a:rPr lang="it-IT" sz="4800" i="1"/>
                          <m:t>𝑥</m:t>
                        </m:r>
                        <m:r>
                          <a:rPr lang="it-IT" sz="4800" i="1"/>
                          <m:t>,</m:t>
                        </m:r>
                        <m:r>
                          <a:rPr lang="it-IT" sz="4800" i="1"/>
                          <m:t>𝑦</m:t>
                        </m:r>
                        <m:r>
                          <a:rPr lang="it-IT" sz="4800" i="1"/>
                          <m:t>)</m:t>
                        </m:r>
                      </m:num>
                      <m:den>
                        <m:r>
                          <a:rPr lang="it-IT" sz="4800" i="1"/>
                          <m:t>𝑉𝑎𝑟</m:t>
                        </m:r>
                        <m:r>
                          <a:rPr lang="it-IT" sz="4800" i="1"/>
                          <m:t>(</m:t>
                        </m:r>
                        <m:r>
                          <a:rPr lang="it-IT" sz="4800" i="1"/>
                          <m:t>𝑥</m:t>
                        </m:r>
                        <m:r>
                          <a:rPr lang="it-IT" sz="4800" i="1"/>
                          <m:t>)</m:t>
                        </m:r>
                      </m:den>
                    </m:f>
                  </m:oMath>
                </a14:m>
                <a:r>
                  <a:rPr lang="it-IT" sz="4800" dirty="0"/>
                  <a:t>   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4800" i="1"/>
                        </m:ctrlPr>
                      </m:fPr>
                      <m:num>
                        <m:sSub>
                          <m:sSubPr>
                            <m:ctrlPr>
                              <a:rPr lang="it-IT" sz="4800" i="1"/>
                            </m:ctrlPr>
                          </m:sSubPr>
                          <m:e>
                            <m:r>
                              <a:rPr lang="it-IT" sz="4800" i="1"/>
                              <m:t>𝑆</m:t>
                            </m:r>
                          </m:e>
                          <m:sub>
                            <m:r>
                              <a:rPr lang="it-IT" sz="4800" i="1"/>
                              <m:t>𝑥𝑦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it-IT" sz="4800" i="1"/>
                            </m:ctrlPr>
                          </m:sSubSupPr>
                          <m:e>
                            <m:r>
                              <a:rPr lang="it-IT" sz="4800" i="1"/>
                              <m:t>𝑆</m:t>
                            </m:r>
                          </m:e>
                          <m:sub>
                            <m:r>
                              <a:rPr lang="it-IT" sz="4800" i="1"/>
                              <m:t>𝑥</m:t>
                            </m:r>
                          </m:sub>
                          <m:sup>
                            <m:r>
                              <a:rPr lang="it-IT" sz="4800" i="1"/>
                              <m:t>2</m:t>
                            </m:r>
                          </m:sup>
                        </m:sSubSup>
                      </m:den>
                    </m:f>
                  </m:oMath>
                </a14:m>
                <a:r>
                  <a:rPr lang="it-IT" sz="4800" dirty="0"/>
                  <a:t>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48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it-IT" sz="48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48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it-IT" sz="48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it-IT" sz="4800" dirty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39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it-IT" sz="3900" dirty="0" smtClean="0"/>
                          <m:t>- 2826.74</m:t>
                        </m:r>
                      </m:num>
                      <m:den>
                        <m:r>
                          <m:rPr>
                            <m:nor/>
                          </m:rPr>
                          <a:rPr lang="it-IT" sz="3900" dirty="0" smtClean="0"/>
                          <m:t>6.64</m:t>
                        </m:r>
                      </m:den>
                    </m:f>
                  </m:oMath>
                </a14:m>
                <a:r>
                  <a:rPr lang="it-IT" sz="3900" dirty="0"/>
                  <a:t>   = </a:t>
                </a:r>
                <a:r>
                  <a:rPr lang="it-IT" sz="3900" dirty="0">
                    <a:solidFill>
                      <a:srgbClr val="00B050"/>
                    </a:solidFill>
                  </a:rPr>
                  <a:t>- 425,46</a:t>
                </a:r>
              </a:p>
              <a:p>
                <a:pPr marL="0" indent="0">
                  <a:buNone/>
                </a:pPr>
                <a:endParaRPr lang="it-IT" sz="3900" dirty="0"/>
              </a:p>
              <a:p>
                <a:pPr marL="0" indent="0">
                  <a:buNone/>
                </a:pPr>
                <a:endParaRPr lang="it-IT" dirty="0"/>
              </a:p>
              <a:p>
                <a:pPr marL="0" indent="0">
                  <a:buNone/>
                </a:pPr>
                <a:r>
                  <a:rPr lang="it-IT" dirty="0"/>
                  <a:t>   </a:t>
                </a:r>
              </a:p>
              <a:p>
                <a:pPr marL="0" indent="0">
                  <a:buNone/>
                </a:pPr>
                <a:r>
                  <a:rPr lang="it-IT" dirty="0"/>
                  <a:t>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it-IT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it-IT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it-IT" sz="4800" dirty="0"/>
                  <a:t> =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t-IT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48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it-IT" sz="4800" dirty="0"/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it-IT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it-IT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it-IT" sz="48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t-IT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4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it-IT" sz="4800" dirty="0"/>
                  <a:t>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48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it-IT" sz="48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48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it-IT" sz="48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it-IT" sz="4800" dirty="0">
                    <a:solidFill>
                      <a:srgbClr val="00B050"/>
                    </a:solidFill>
                  </a:rPr>
                  <a:t> </a:t>
                </a:r>
                <a:r>
                  <a:rPr lang="it-IT" sz="4200" dirty="0"/>
                  <a:t>=  </a:t>
                </a:r>
                <a:r>
                  <a:rPr lang="it-IT" sz="3800" dirty="0"/>
                  <a:t>6464.59 –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t-IT" sz="3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3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it-IT" sz="3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425,46</m:t>
                        </m:r>
                      </m:e>
                    </m:d>
                    <m:r>
                      <a:rPr lang="it-IT" sz="3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it-IT" sz="3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8,78</m:t>
                    </m:r>
                  </m:oMath>
                </a14:m>
                <a:r>
                  <a:rPr lang="it-IT" sz="3800" dirty="0"/>
                  <a:t> = </a:t>
                </a:r>
              </a:p>
              <a:p>
                <a:pPr marL="0" indent="0">
                  <a:buNone/>
                </a:pPr>
                <a:endParaRPr lang="it-IT" sz="3800" dirty="0"/>
              </a:p>
              <a:p>
                <a:pPr marL="0" indent="0">
                  <a:buNone/>
                </a:pPr>
                <a:r>
                  <a:rPr lang="it-IT" sz="3800" dirty="0"/>
                  <a:t>						       =  </a:t>
                </a:r>
                <a:r>
                  <a:rPr lang="it-IT" sz="3800" dirty="0">
                    <a:solidFill>
                      <a:srgbClr val="00B050"/>
                    </a:solidFill>
                  </a:rPr>
                  <a:t>10200,17</a:t>
                </a:r>
              </a:p>
              <a:p>
                <a:pPr marL="0" indent="0">
                  <a:buNone/>
                </a:pPr>
                <a:r>
                  <a:rPr lang="it-IT" sz="4800" dirty="0"/>
                  <a:t>										</a:t>
                </a:r>
                <a:endParaRPr lang="it-IT" dirty="0"/>
              </a:p>
              <a:p>
                <a:pPr marL="0" indent="0">
                  <a:buNone/>
                </a:pPr>
                <a:endParaRPr lang="it-IT" dirty="0"/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CA120C73-1061-8646-8301-5C9CBCA4DA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6883" y="1448790"/>
                <a:ext cx="11637818" cy="5118265"/>
              </a:xfrm>
              <a:blipFill>
                <a:blip r:embed="rId3"/>
                <a:stretch>
                  <a:fillRect r="-76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6587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A61AFF-FAC1-B943-A39E-E9236A05A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139" y="522513"/>
            <a:ext cx="11162805" cy="596141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4000" dirty="0"/>
              <a:t>In un </a:t>
            </a:r>
            <a:r>
              <a:rPr lang="it-IT" sz="4000" b="1" dirty="0"/>
              <a:t>modello</a:t>
            </a:r>
            <a:r>
              <a:rPr lang="it-IT" sz="4000" dirty="0"/>
              <a:t> che è stato costruito, sono stati messi in relazione i </a:t>
            </a:r>
            <a:r>
              <a:rPr lang="it-IT" sz="4000" b="1" dirty="0"/>
              <a:t>consumi</a:t>
            </a:r>
            <a:r>
              <a:rPr lang="it-IT" sz="4000" dirty="0"/>
              <a:t> con la </a:t>
            </a:r>
            <a:r>
              <a:rPr lang="it-IT" sz="4000" b="1" dirty="0"/>
              <a:t>temperatura esterna </a:t>
            </a:r>
            <a:r>
              <a:rPr lang="it-IT" sz="4000" dirty="0"/>
              <a:t>media. </a:t>
            </a:r>
          </a:p>
          <a:p>
            <a:endParaRPr lang="it-IT" sz="3600" dirty="0"/>
          </a:p>
          <a:p>
            <a:pPr marL="0" indent="0">
              <a:buNone/>
            </a:pPr>
            <a:r>
              <a:rPr lang="it-IT" sz="3600" b="1" dirty="0"/>
              <a:t>Popolazione</a:t>
            </a:r>
            <a:r>
              <a:rPr lang="it-IT" sz="3600" dirty="0"/>
              <a:t> = insieme delle rilevazioni all’interno e all’esterno di una struttura complessa nei mesi in cui si utilizza il riscaldamento (</a:t>
            </a:r>
            <a:r>
              <a:rPr lang="it-IT" sz="3600" dirty="0" err="1"/>
              <a:t>nov</a:t>
            </a:r>
            <a:r>
              <a:rPr lang="it-IT" sz="3600" dirty="0"/>
              <a:t>, </a:t>
            </a:r>
            <a:r>
              <a:rPr lang="it-IT" sz="3600" dirty="0" err="1"/>
              <a:t>dic</a:t>
            </a:r>
            <a:r>
              <a:rPr lang="it-IT" sz="3600" dirty="0"/>
              <a:t>, </a:t>
            </a:r>
            <a:r>
              <a:rPr lang="it-IT" sz="3600" dirty="0" err="1"/>
              <a:t>gen</a:t>
            </a:r>
            <a:r>
              <a:rPr lang="it-IT" sz="3600" dirty="0"/>
              <a:t>, </a:t>
            </a:r>
            <a:r>
              <a:rPr lang="it-IT" sz="3600" dirty="0" err="1"/>
              <a:t>feb</a:t>
            </a:r>
            <a:r>
              <a:rPr lang="it-IT" sz="3600" dirty="0"/>
              <a:t>, mar)</a:t>
            </a:r>
          </a:p>
          <a:p>
            <a:pPr marL="0" indent="0">
              <a:buNone/>
            </a:pPr>
            <a:endParaRPr lang="it-IT" sz="3600" dirty="0"/>
          </a:p>
          <a:p>
            <a:pPr marL="0" indent="0">
              <a:buNone/>
            </a:pPr>
            <a:r>
              <a:rPr lang="it-IT" sz="3600" b="1" dirty="0"/>
              <a:t>Campione</a:t>
            </a:r>
            <a:r>
              <a:rPr lang="it-IT" sz="3600" dirty="0"/>
              <a:t>: rilevazioni all’interno e all’esterno di una struttura complessa nei mesi in cui si utilizza il riscaldamento (</a:t>
            </a:r>
            <a:r>
              <a:rPr lang="it-IT" sz="3600" dirty="0" err="1"/>
              <a:t>nov</a:t>
            </a:r>
            <a:r>
              <a:rPr lang="it-IT" sz="3600" dirty="0"/>
              <a:t>, </a:t>
            </a:r>
            <a:r>
              <a:rPr lang="it-IT" sz="3600" dirty="0" err="1"/>
              <a:t>dic</a:t>
            </a:r>
            <a:r>
              <a:rPr lang="it-IT" sz="3600" dirty="0"/>
              <a:t>, </a:t>
            </a:r>
            <a:r>
              <a:rPr lang="it-IT" sz="3600" dirty="0" err="1"/>
              <a:t>gen</a:t>
            </a:r>
            <a:r>
              <a:rPr lang="it-IT" sz="3600" dirty="0"/>
              <a:t>, </a:t>
            </a:r>
            <a:r>
              <a:rPr lang="it-IT" sz="3600" dirty="0" err="1"/>
              <a:t>feb</a:t>
            </a:r>
            <a:r>
              <a:rPr lang="it-IT" sz="3600" dirty="0"/>
              <a:t>, mar) dal 2009 al 2016 (7 stagioni)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9981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823267-2487-2341-BB8A-63A3925FC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b="1" dirty="0">
                <a:solidFill>
                  <a:srgbClr val="FF0000"/>
                </a:solidFill>
              </a:rPr>
              <a:t>Variabili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30E1A18F-CD76-0F40-B2FA-E1313AEA687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91294"/>
                <a:ext cx="10515600" cy="4892633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t-IT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3200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it-IT" sz="32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it-IT" sz="3200" dirty="0"/>
                  <a:t>    </a:t>
                </a:r>
                <a:r>
                  <a:rPr lang="it-IT" sz="3200" b="1" dirty="0"/>
                  <a:t>variabile risposta</a:t>
                </a:r>
                <a:r>
                  <a:rPr lang="it-IT" sz="3200" dirty="0"/>
                  <a:t>:  consumo di gas metano (m</a:t>
                </a:r>
                <a:r>
                  <a:rPr lang="it-IT" sz="3200" baseline="30000" dirty="0"/>
                  <a:t>3</a:t>
                </a:r>
                <a:r>
                  <a:rPr lang="it-IT" sz="3200" dirty="0"/>
                  <a:t>) 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t-IT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32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it-IT" sz="32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it-IT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it-IT" sz="3200" dirty="0"/>
                  <a:t>  </a:t>
                </a:r>
                <a:r>
                  <a:rPr lang="it-IT" sz="3200" b="1" dirty="0"/>
                  <a:t>variabile esplicativa</a:t>
                </a:r>
                <a:r>
                  <a:rPr lang="it-IT" sz="3200" dirty="0"/>
                  <a:t>: temperatura esterna media (°C) </a:t>
                </a:r>
              </a:p>
              <a:p>
                <a:pPr marL="0" indent="0">
                  <a:buNone/>
                </a:pPr>
                <a:r>
                  <a:rPr lang="it-IT" sz="3200" dirty="0"/>
                  <a:t> </a:t>
                </a:r>
              </a:p>
              <a:p>
                <a:r>
                  <a:rPr lang="it-IT" sz="3200" dirty="0"/>
                  <a:t>E’ stato raccolto un campione di consumi mensili di gas metano durante i mesi invernali di sette stagioni e le relative medie mensili delle temperature medie giornaliere rilevate nel territorio dove è ubicata la struttura. </a:t>
                </a:r>
              </a:p>
              <a:p>
                <a:pPr marL="0" indent="0">
                  <a:buNone/>
                </a:pPr>
                <a:r>
                  <a:rPr lang="it-IT" sz="3200" dirty="0"/>
                  <a:t> </a:t>
                </a:r>
              </a:p>
              <a:p>
                <a:r>
                  <a:rPr lang="it-IT" sz="3200" dirty="0"/>
                  <a:t>La dimensione campionaria  </a:t>
                </a:r>
                <a:r>
                  <a:rPr lang="it-IT" sz="3200" b="1" i="1" dirty="0" err="1"/>
                  <a:t>n</a:t>
                </a:r>
                <a:r>
                  <a:rPr lang="it-IT" sz="3200" dirty="0"/>
                  <a:t> = 35  </a:t>
                </a:r>
              </a:p>
              <a:p>
                <a:endParaRPr lang="it-IT" dirty="0"/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30E1A18F-CD76-0F40-B2FA-E1313AEA68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91294"/>
                <a:ext cx="10515600" cy="4892633"/>
              </a:xfrm>
              <a:blipFill>
                <a:blip r:embed="rId2"/>
                <a:stretch>
                  <a:fillRect l="-1206" t="-2326" r="-72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0586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BF381078-7B9E-1547-9D8E-B113EA38C7A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070" y="427512"/>
            <a:ext cx="7065817" cy="60445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0766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C60EA6-CDE3-244A-96DB-B1DD4DF8F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5" y="570016"/>
            <a:ext cx="11269683" cy="5606948"/>
          </a:xfrm>
        </p:spPr>
        <p:txBody>
          <a:bodyPr>
            <a:normAutofit lnSpcReduction="10000"/>
          </a:bodyPr>
          <a:lstStyle/>
          <a:p>
            <a:endParaRPr lang="it-IT" sz="3200" dirty="0"/>
          </a:p>
          <a:p>
            <a:r>
              <a:rPr lang="it-IT" sz="3200" dirty="0"/>
              <a:t>Variabile </a:t>
            </a:r>
          </a:p>
          <a:p>
            <a:pPr marL="0" indent="0">
              <a:buNone/>
            </a:pPr>
            <a:r>
              <a:rPr lang="it-IT" sz="3200" i="1" dirty="0"/>
              <a:t>   y</a:t>
            </a:r>
            <a:r>
              <a:rPr lang="it-IT" sz="3200" i="1" baseline="-25000" dirty="0"/>
              <a:t>1</a:t>
            </a:r>
            <a:r>
              <a:rPr lang="it-IT" sz="3200" dirty="0"/>
              <a:t>, </a:t>
            </a:r>
            <a:r>
              <a:rPr lang="it-IT" sz="3200" i="1" dirty="0"/>
              <a:t>y</a:t>
            </a:r>
            <a:r>
              <a:rPr lang="it-IT" sz="3200" i="1" baseline="-25000" dirty="0"/>
              <a:t>2</a:t>
            </a:r>
            <a:r>
              <a:rPr lang="it-IT" sz="3200" dirty="0"/>
              <a:t>,…, </a:t>
            </a:r>
            <a:r>
              <a:rPr lang="it-IT" sz="3200" i="1" dirty="0" err="1"/>
              <a:t>y</a:t>
            </a:r>
            <a:r>
              <a:rPr lang="it-IT" sz="3200" i="1" baseline="-25000" dirty="0" err="1"/>
              <a:t>n</a:t>
            </a:r>
            <a:r>
              <a:rPr lang="it-IT" sz="3200" baseline="-25000" dirty="0"/>
              <a:t>  </a:t>
            </a:r>
            <a:r>
              <a:rPr lang="it-IT" sz="3200" dirty="0"/>
              <a:t>(5618, 7607, 8353, …, 5571)  </a:t>
            </a:r>
          </a:p>
          <a:p>
            <a:endParaRPr lang="it-IT" sz="3200" dirty="0"/>
          </a:p>
          <a:p>
            <a:endParaRPr lang="it-IT" sz="3200" dirty="0"/>
          </a:p>
          <a:p>
            <a:r>
              <a:rPr lang="it-IT" sz="3200" dirty="0"/>
              <a:t>Variabile </a:t>
            </a:r>
          </a:p>
          <a:p>
            <a:pPr marL="0" indent="0">
              <a:buNone/>
            </a:pPr>
            <a:r>
              <a:rPr lang="it-IT" sz="3200" i="1" dirty="0"/>
              <a:t>   x</a:t>
            </a:r>
            <a:r>
              <a:rPr lang="it-IT" sz="3200" i="1" baseline="-25000" dirty="0"/>
              <a:t>1</a:t>
            </a:r>
            <a:r>
              <a:rPr lang="it-IT" sz="3200" dirty="0"/>
              <a:t>, </a:t>
            </a:r>
            <a:r>
              <a:rPr lang="it-IT" sz="3200" i="1" dirty="0"/>
              <a:t>x</a:t>
            </a:r>
            <a:r>
              <a:rPr lang="it-IT" sz="3200" i="1" baseline="-25000" dirty="0"/>
              <a:t>2</a:t>
            </a:r>
            <a:r>
              <a:rPr lang="it-IT" sz="3200" dirty="0"/>
              <a:t>,…, </a:t>
            </a:r>
            <a:r>
              <a:rPr lang="it-IT" sz="3200" i="1" dirty="0" err="1"/>
              <a:t>x</a:t>
            </a:r>
            <a:r>
              <a:rPr lang="it-IT" sz="3200" i="1" baseline="-25000" dirty="0" err="1"/>
              <a:t>n</a:t>
            </a:r>
            <a:r>
              <a:rPr lang="it-IT" sz="3200" baseline="-25000" dirty="0"/>
              <a:t>  </a:t>
            </a:r>
            <a:r>
              <a:rPr lang="it-IT" sz="3200" dirty="0"/>
              <a:t>(11.5, 6.9, 5.0, …, 10.8)  </a:t>
            </a:r>
          </a:p>
          <a:p>
            <a:pPr marL="0" indent="0">
              <a:buNone/>
            </a:pPr>
            <a:r>
              <a:rPr lang="it-IT" sz="3200" dirty="0"/>
              <a:t> </a:t>
            </a:r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r>
              <a:rPr lang="it-IT" sz="3200" dirty="0"/>
              <a:t>  Numerosità campionaria  </a:t>
            </a:r>
            <a:r>
              <a:rPr lang="it-IT" sz="3200" b="1" i="1" dirty="0" err="1"/>
              <a:t>n</a:t>
            </a:r>
            <a:r>
              <a:rPr lang="it-IT" sz="3200" dirty="0"/>
              <a:t> = 35 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1842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EBBC06-AEFD-8A4B-9257-98673B192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Modello di regressione lineare semplice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8FE8379D-F4CD-5146-A4D0-BE6072DDBDD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2731325"/>
                <a:ext cx="10515600" cy="3445638"/>
              </a:xfrm>
            </p:spPr>
            <p:txBody>
              <a:bodyPr/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t-IT" sz="6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6000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it-IT" sz="6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it-IT" sz="6000" dirty="0"/>
                  <a:t> =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60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60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it-IT" sz="60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it-IT" sz="6000" dirty="0">
                    <a:solidFill>
                      <a:srgbClr val="00B050"/>
                    </a:solidFill>
                  </a:rPr>
                  <a:t> </a:t>
                </a:r>
                <a:r>
                  <a:rPr lang="it-IT" sz="6000" dirty="0"/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60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60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it-IT" sz="60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it-IT" sz="6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6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6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it-IT" sz="6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it-IT" sz="6000" dirty="0"/>
                  <a:t> +  </a:t>
                </a:r>
                <a14:m>
                  <m:oMath xmlns:m="http://schemas.openxmlformats.org/officeDocument/2006/math">
                    <m:r>
                      <a:rPr lang="it-IT" sz="6000" i="1"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it-IT" sz="6000" i="1" baseline="-25000" dirty="0"/>
                  <a:t>i</a:t>
                </a:r>
              </a:p>
              <a:p>
                <a:pPr marL="0" indent="0" algn="ctr">
                  <a:buNone/>
                </a:pPr>
                <a:endParaRPr lang="it-IT" sz="6000" i="1" baseline="-25000" dirty="0"/>
              </a:p>
              <a:p>
                <a:pPr marL="0" indent="0" algn="ctr">
                  <a:buNone/>
                </a:pPr>
                <a:r>
                  <a:rPr lang="it-IT" sz="4000" dirty="0"/>
                  <a:t>Parametri: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40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40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it-IT" sz="40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it-IT" sz="4000" dirty="0">
                    <a:solidFill>
                      <a:srgbClr val="00B050"/>
                    </a:solidFill>
                  </a:rPr>
                  <a:t> </a:t>
                </a:r>
                <a:r>
                  <a:rPr lang="it-IT" sz="4000" dirty="0"/>
                  <a:t>e </a:t>
                </a:r>
                <a:r>
                  <a:rPr lang="it-IT" sz="40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40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40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it-IT" sz="40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it-IT" sz="4000" dirty="0"/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8FE8379D-F4CD-5146-A4D0-BE6072DDBDD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731325"/>
                <a:ext cx="10515600" cy="3445638"/>
              </a:xfrm>
              <a:blipFill>
                <a:blip r:embed="rId2"/>
                <a:stretch>
                  <a:fillRect t="-772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2545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olo 1">
                <a:extLst>
                  <a:ext uri="{FF2B5EF4-FFF2-40B4-BE49-F238E27FC236}">
                    <a16:creationId xmlns:a16="http://schemas.microsoft.com/office/drawing/2014/main" id="{8B4EFAB3-A483-2347-884C-678525877713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1484415"/>
                <a:ext cx="10870870" cy="2434441"/>
              </a:xfrm>
            </p:spPr>
            <p:txBody>
              <a:bodyPr/>
              <a:lstStyle/>
              <a:p>
                <a:r>
                  <a:rPr lang="it-IT" sz="4800" b="1" dirty="0">
                    <a:solidFill>
                      <a:srgbClr val="FF0000"/>
                    </a:solidFill>
                  </a:rPr>
                  <a:t>Stima dei minimi quadrati dei parametri  </a:t>
                </a:r>
                <a14:m>
                  <m:oMath xmlns:m="http://schemas.openxmlformats.org/officeDocument/2006/math">
                    <m:r>
                      <a:rPr lang="it-IT" sz="4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𝜷</m:t>
                    </m:r>
                  </m:oMath>
                </a14:m>
                <a:r>
                  <a:rPr lang="it-IT" sz="4800" b="1" dirty="0">
                    <a:solidFill>
                      <a:srgbClr val="FF0000"/>
                    </a:solidFill>
                  </a:rPr>
                  <a:t> </a:t>
                </a:r>
                <a:br>
                  <a:rPr lang="it-IT" dirty="0">
                    <a:solidFill>
                      <a:schemeClr val="accent1"/>
                    </a:solidFill>
                  </a:rPr>
                </a:br>
                <a:endParaRPr lang="it-IT" dirty="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2" name="Titolo 1">
                <a:extLst>
                  <a:ext uri="{FF2B5EF4-FFF2-40B4-BE49-F238E27FC236}">
                    <a16:creationId xmlns:a16="http://schemas.microsoft.com/office/drawing/2014/main" id="{8B4EFAB3-A483-2347-884C-6785258777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1484415"/>
                <a:ext cx="10870870" cy="2434441"/>
              </a:xfrm>
              <a:blipFill>
                <a:blip r:embed="rId2"/>
                <a:stretch>
                  <a:fillRect l="-245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7367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olo 1">
                <a:extLst>
                  <a:ext uri="{FF2B5EF4-FFF2-40B4-BE49-F238E27FC236}">
                    <a16:creationId xmlns:a16="http://schemas.microsoft.com/office/drawing/2014/main" id="{F3F70D28-6B3D-444A-8D94-452141E5979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365125"/>
                <a:ext cx="10515600" cy="964911"/>
              </a:xfrm>
            </p:spPr>
            <p:txBody>
              <a:bodyPr/>
              <a:lstStyle/>
              <a:p>
                <a:pPr algn="ctr"/>
                <a:r>
                  <a:rPr lang="it-IT" b="1" dirty="0">
                    <a:solidFill>
                      <a:srgbClr val="FF0000"/>
                    </a:solidFill>
                  </a:rPr>
                  <a:t>Stima dei minimi quadrati dei parametri  </a:t>
                </a:r>
                <a14:m>
                  <m:oMath xmlns:m="http://schemas.openxmlformats.org/officeDocument/2006/math">
                    <m:r>
                      <a:rPr lang="it-IT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𝜷</m:t>
                    </m:r>
                  </m:oMath>
                </a14:m>
                <a:endParaRPr lang="it-IT" dirty="0"/>
              </a:p>
            </p:txBody>
          </p:sp>
        </mc:Choice>
        <mc:Fallback>
          <p:sp>
            <p:nvSpPr>
              <p:cNvPr id="2" name="Titolo 1">
                <a:extLst>
                  <a:ext uri="{FF2B5EF4-FFF2-40B4-BE49-F238E27FC236}">
                    <a16:creationId xmlns:a16="http://schemas.microsoft.com/office/drawing/2014/main" id="{F3F70D28-6B3D-444A-8D94-452141E5979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365125"/>
                <a:ext cx="10515600" cy="964911"/>
              </a:xfrm>
              <a:blipFill>
                <a:blip r:embed="rId2"/>
                <a:stretch>
                  <a:fillRect t="-5195" b="-1558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CA120C73-1061-8646-8301-5C9CBCA4DAB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96883" y="1674421"/>
                <a:ext cx="11554691" cy="464325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it-IT" dirty="0"/>
                  <a:t>Nel modello di </a:t>
                </a:r>
                <a:r>
                  <a:rPr lang="it-IT" b="1" dirty="0"/>
                  <a:t>regressione lineare semplice</a:t>
                </a:r>
                <a:r>
                  <a:rPr lang="it-IT" dirty="0"/>
                  <a:t> gli  stimatori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 smtClean="0">
                            <a:solidFill>
                              <a:srgbClr val="FF0000"/>
                            </a:solidFill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it-IT" i="1">
                                <a:solidFill>
                                  <a:srgbClr val="FF0000"/>
                                </a:solidFill>
                              </a:rPr>
                            </m:ctrlPr>
                          </m:accPr>
                          <m:e>
                            <m:r>
                              <a:rPr lang="it-IT" i="1">
                                <a:solidFill>
                                  <a:srgbClr val="FF0000"/>
                                </a:solidFill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it-IT" i="1">
                            <a:solidFill>
                              <a:srgbClr val="FF0000"/>
                            </a:solidFill>
                          </a:rPr>
                          <m:t>0</m:t>
                        </m:r>
                      </m:sub>
                    </m:sSub>
                  </m:oMath>
                </a14:m>
                <a:r>
                  <a:rPr lang="it-IT" dirty="0">
                    <a:solidFill>
                      <a:srgbClr val="FF0000"/>
                    </a:solidFill>
                  </a:rPr>
                  <a:t>  </a:t>
                </a:r>
                <a:r>
                  <a:rPr lang="it-IT" dirty="0"/>
                  <a:t>e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 smtClean="0">
                            <a:solidFill>
                              <a:srgbClr val="FF0000"/>
                            </a:solidFill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it-IT" i="1">
                                <a:solidFill>
                                  <a:srgbClr val="FF0000"/>
                                </a:solidFill>
                              </a:rPr>
                            </m:ctrlPr>
                          </m:accPr>
                          <m:e>
                            <m:r>
                              <a:rPr lang="it-IT" i="1">
                                <a:solidFill>
                                  <a:srgbClr val="FF0000"/>
                                </a:solidFill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it-IT" i="1">
                            <a:solidFill>
                              <a:srgbClr val="FF0000"/>
                            </a:solidFill>
                          </a:rPr>
                          <m:t>1</m:t>
                        </m:r>
                      </m:sub>
                    </m:sSub>
                  </m:oMath>
                </a14:m>
                <a:r>
                  <a:rPr lang="it-IT" dirty="0">
                    <a:solidFill>
                      <a:srgbClr val="FF0000"/>
                    </a:solidFill>
                  </a:rPr>
                  <a:t> </a:t>
                </a:r>
                <a:r>
                  <a:rPr lang="it-IT" dirty="0"/>
                  <a:t>dei parametri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 smtClean="0">
                            <a:solidFill>
                              <a:srgbClr val="FF0000"/>
                            </a:solidFill>
                          </a:rPr>
                        </m:ctrlPr>
                      </m:sSubPr>
                      <m:e>
                        <m:r>
                          <a:rPr lang="it-IT" i="1">
                            <a:solidFill>
                              <a:srgbClr val="FF0000"/>
                            </a:solidFill>
                          </a:rPr>
                          <m:t>𝛽</m:t>
                        </m:r>
                      </m:e>
                      <m:sub>
                        <m:r>
                          <a:rPr lang="it-IT" i="1">
                            <a:solidFill>
                              <a:srgbClr val="FF0000"/>
                            </a:solidFill>
                          </a:rPr>
                          <m:t>0</m:t>
                        </m:r>
                      </m:sub>
                    </m:sSub>
                  </m:oMath>
                </a14:m>
                <a:r>
                  <a:rPr lang="it-IT" dirty="0">
                    <a:solidFill>
                      <a:srgbClr val="FF0000"/>
                    </a:solidFill>
                  </a:rPr>
                  <a:t> </a:t>
                </a:r>
                <a:r>
                  <a:rPr lang="it-IT" dirty="0"/>
                  <a:t>e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 smtClean="0">
                            <a:solidFill>
                              <a:srgbClr val="FF0000"/>
                            </a:solidFill>
                          </a:rPr>
                        </m:ctrlPr>
                      </m:sSubPr>
                      <m:e>
                        <m:r>
                          <a:rPr lang="it-IT" i="1">
                            <a:solidFill>
                              <a:srgbClr val="FF0000"/>
                            </a:solidFill>
                          </a:rPr>
                          <m:t>𝛽</m:t>
                        </m:r>
                      </m:e>
                      <m:sub>
                        <m:r>
                          <a:rPr lang="it-IT" i="1">
                            <a:solidFill>
                              <a:srgbClr val="FF0000"/>
                            </a:solidFill>
                          </a:rPr>
                          <m:t>1</m:t>
                        </m:r>
                      </m:sub>
                    </m:sSub>
                  </m:oMath>
                </a14:m>
                <a:r>
                  <a:rPr lang="it-IT" dirty="0">
                    <a:solidFill>
                      <a:srgbClr val="FF0000"/>
                    </a:solidFill>
                  </a:rPr>
                  <a:t> </a:t>
                </a:r>
                <a:r>
                  <a:rPr lang="it-IT" dirty="0"/>
                  <a:t>possono essere calcolati tramite le formule:</a:t>
                </a:r>
              </a:p>
              <a:p>
                <a:pPr marL="0" indent="0">
                  <a:buNone/>
                </a:pPr>
                <a:endParaRPr lang="it-IT" dirty="0"/>
              </a:p>
              <a:p>
                <a:pPr marL="0" indent="0">
                  <a:buNone/>
                </a:pPr>
                <a:endParaRPr lang="it-IT" dirty="0"/>
              </a:p>
              <a:p>
                <a:pPr marL="0" indent="0">
                  <a:buNone/>
                </a:pPr>
                <a:r>
                  <a:rPr lang="it-IT" dirty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4800" i="1" smtClean="0">
                            <a:solidFill>
                              <a:srgbClr val="FF0000"/>
                            </a:solidFill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it-IT" sz="4800" i="1">
                                <a:solidFill>
                                  <a:srgbClr val="FF0000"/>
                                </a:solidFill>
                              </a:rPr>
                            </m:ctrlPr>
                          </m:accPr>
                          <m:e>
                            <m:r>
                              <a:rPr lang="it-IT" sz="4800" i="1">
                                <a:solidFill>
                                  <a:srgbClr val="FF0000"/>
                                </a:solidFill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it-IT" sz="4800" i="1">
                            <a:solidFill>
                              <a:srgbClr val="FF0000"/>
                            </a:solidFill>
                          </a:rPr>
                          <m:t>1</m:t>
                        </m:r>
                      </m:sub>
                    </m:sSub>
                  </m:oMath>
                </a14:m>
                <a:r>
                  <a:rPr lang="it-IT" sz="4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4800" i="1"/>
                        </m:ctrlPr>
                      </m:fPr>
                      <m:num>
                        <m:r>
                          <a:rPr lang="it-IT" sz="4800" i="1"/>
                          <m:t>𝐶𝑜𝑣</m:t>
                        </m:r>
                        <m:r>
                          <a:rPr lang="it-IT" sz="4800" i="1"/>
                          <m:t>(</m:t>
                        </m:r>
                        <m:r>
                          <a:rPr lang="it-IT" sz="4800" i="1"/>
                          <m:t>𝑥</m:t>
                        </m:r>
                        <m:r>
                          <a:rPr lang="it-IT" sz="4800" i="1"/>
                          <m:t>,</m:t>
                        </m:r>
                        <m:r>
                          <a:rPr lang="it-IT" sz="4800" i="1"/>
                          <m:t>𝑦</m:t>
                        </m:r>
                        <m:r>
                          <a:rPr lang="it-IT" sz="4800" i="1"/>
                          <m:t>)</m:t>
                        </m:r>
                      </m:num>
                      <m:den>
                        <m:r>
                          <a:rPr lang="it-IT" sz="4800" i="1"/>
                          <m:t>𝑉𝑎𝑟</m:t>
                        </m:r>
                        <m:r>
                          <a:rPr lang="it-IT" sz="4800" i="1"/>
                          <m:t>(</m:t>
                        </m:r>
                        <m:r>
                          <a:rPr lang="it-IT" sz="4800" i="1"/>
                          <m:t>𝑥</m:t>
                        </m:r>
                        <m:r>
                          <a:rPr lang="it-IT" sz="4800" i="1"/>
                          <m:t>)</m:t>
                        </m:r>
                      </m:den>
                    </m:f>
                  </m:oMath>
                </a14:m>
                <a:r>
                  <a:rPr lang="it-IT" sz="4800" dirty="0"/>
                  <a:t>   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4800" i="1"/>
                        </m:ctrlPr>
                      </m:fPr>
                      <m:num>
                        <m:sSub>
                          <m:sSubPr>
                            <m:ctrlPr>
                              <a:rPr lang="it-IT" sz="4800" i="1"/>
                            </m:ctrlPr>
                          </m:sSubPr>
                          <m:e>
                            <m:r>
                              <a:rPr lang="it-IT" sz="4800" i="1"/>
                              <m:t>𝑆</m:t>
                            </m:r>
                          </m:e>
                          <m:sub>
                            <m:r>
                              <a:rPr lang="it-IT" sz="4800" i="1"/>
                              <m:t>𝑥𝑦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it-IT" sz="4800" i="1"/>
                            </m:ctrlPr>
                          </m:sSubSupPr>
                          <m:e>
                            <m:r>
                              <a:rPr lang="it-IT" sz="4800" i="1"/>
                              <m:t>𝑆</m:t>
                            </m:r>
                          </m:e>
                          <m:sub>
                            <m:r>
                              <a:rPr lang="it-IT" sz="4800" i="1"/>
                              <m:t>𝑥</m:t>
                            </m:r>
                          </m:sub>
                          <m:sup>
                            <m:r>
                              <a:rPr lang="it-IT" sz="4800" i="1"/>
                              <m:t>2</m:t>
                            </m:r>
                          </m:sup>
                        </m:sSubSup>
                      </m:den>
                    </m:f>
                  </m:oMath>
                </a14:m>
                <a:r>
                  <a:rPr lang="it-IT" dirty="0"/>
                  <a:t>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it-IT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it-IT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it-IT" sz="4800" dirty="0"/>
                  <a:t> =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t-IT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48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it-IT" sz="4800" dirty="0"/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it-IT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it-IT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it-IT" sz="48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t-IT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4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it-IT" sz="4800" dirty="0"/>
                  <a:t> </a:t>
                </a:r>
              </a:p>
              <a:p>
                <a:pPr marL="0" indent="0">
                  <a:buNone/>
                </a:pPr>
                <a:endParaRPr lang="it-IT" dirty="0"/>
              </a:p>
              <a:p>
                <a:pPr marL="0" indent="0">
                  <a:buNone/>
                </a:pPr>
                <a:r>
                  <a:rPr lang="it-IT" sz="4800" dirty="0"/>
                  <a:t>										</a:t>
                </a:r>
                <a:r>
                  <a:rPr lang="it-IT" dirty="0"/>
                  <a:t>dove: </a:t>
                </a:r>
              </a:p>
              <a:p>
                <a:endParaRPr lang="it-IT" dirty="0"/>
              </a:p>
              <a:p>
                <a:pPr marL="0" indent="0">
                  <a:buNone/>
                </a:pPr>
                <a:endParaRPr lang="it-IT" dirty="0"/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CA120C73-1061-8646-8301-5C9CBCA4DA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6883" y="1674421"/>
                <a:ext cx="11554691" cy="4643252"/>
              </a:xfrm>
              <a:blipFill>
                <a:blip r:embed="rId3"/>
                <a:stretch>
                  <a:fillRect l="-988" t="-219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2946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74FD9735-7838-0D49-A5BC-69CD62E268F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486888"/>
                <a:ext cx="10515600" cy="6080167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t-IT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acc>
                  </m:oMath>
                </a14:m>
                <a:r>
                  <a:rPr lang="it-IT" sz="48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it-IT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it-IT" sz="4800" b="1" dirty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it-IT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it-IT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it-IT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it-IT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it-IT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  <m:e>
                        <m:r>
                          <a:rPr lang="it-IT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it-IT" sz="4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4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it-IT" sz="4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r>
                  <a:rPr lang="it-IT" dirty="0">
                    <a:solidFill>
                      <a:schemeClr val="tx1"/>
                    </a:solidFill>
                  </a:rPr>
                  <a:t>      </a:t>
                </a:r>
                <a:r>
                  <a:rPr lang="it-IT" dirty="0"/>
                  <a:t>è la </a:t>
                </a:r>
                <a:r>
                  <a:rPr lang="it-IT" b="1" dirty="0"/>
                  <a:t>media campionaria</a:t>
                </a:r>
                <a:r>
                  <a:rPr lang="it-IT" dirty="0"/>
                  <a:t> della variabile </a:t>
                </a:r>
                <a:r>
                  <a:rPr lang="it-IT" i="1" dirty="0"/>
                  <a:t>X</a:t>
                </a:r>
              </a:p>
              <a:p>
                <a:pPr marL="0" indent="0">
                  <a:buNone/>
                </a:pPr>
                <a:endParaRPr lang="it-IT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t-IT" sz="3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3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it-IT" sz="32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2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sz="3200" b="0" i="1" smtClean="0"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</m:oMath>
                </a14:m>
                <a:r>
                  <a:rPr lang="it-IT" sz="3200" dirty="0"/>
                  <a:t> ( 11.5 +</a:t>
                </a:r>
                <a:r>
                  <a:rPr lang="it-IT" sz="3200" baseline="-25000" dirty="0"/>
                  <a:t>  </a:t>
                </a:r>
                <a:r>
                  <a:rPr lang="it-IT" sz="3200" dirty="0"/>
                  <a:t>6.9 +  ……. + 10.8 ) = 8.78 °C</a:t>
                </a:r>
              </a:p>
              <a:p>
                <a:pPr marL="0" indent="0">
                  <a:buNone/>
                </a:pPr>
                <a:endParaRPr lang="it-IT" dirty="0"/>
              </a:p>
              <a:p>
                <a:pPr marL="0" indent="0">
                  <a:buNone/>
                </a:pPr>
                <a:endParaRPr lang="it-IT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t-IT" sz="48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4800" b="1" i="1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</m:acc>
                  </m:oMath>
                </a14:m>
                <a:r>
                  <a:rPr lang="it-IT" sz="48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48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it-IT" sz="4800" b="1" i="1"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it-IT" sz="4800" b="1" dirty="0"/>
                  <a:t>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it-IT" sz="4800" b="1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it-IT" sz="48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it-IT" sz="4800" b="1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it-IT" sz="48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it-IT" sz="4800" b="1" i="1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  <m:e>
                        <m:r>
                          <a:rPr lang="it-IT" sz="4800" b="1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it-IT" sz="48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4800" b="1" i="1"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lang="it-IT" sz="4800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r>
                  <a:rPr lang="it-IT" dirty="0"/>
                  <a:t>      è la </a:t>
                </a:r>
                <a:r>
                  <a:rPr lang="it-IT" b="1" dirty="0"/>
                  <a:t>media campionaria </a:t>
                </a:r>
                <a:r>
                  <a:rPr lang="it-IT" dirty="0"/>
                  <a:t>della variabile </a:t>
                </a:r>
                <a:r>
                  <a:rPr lang="it-IT" i="1" dirty="0"/>
                  <a:t>Y</a:t>
                </a:r>
                <a:endParaRPr lang="it-IT" dirty="0"/>
              </a:p>
              <a:p>
                <a:endParaRPr lang="it-IT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t-IT" sz="3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3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it-IT" sz="32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2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sz="3200" i="1"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</m:oMath>
                </a14:m>
                <a:r>
                  <a:rPr lang="it-IT" sz="3200" dirty="0"/>
                  <a:t> ( 5618 +</a:t>
                </a:r>
                <a:r>
                  <a:rPr lang="it-IT" sz="3200" baseline="-25000" dirty="0"/>
                  <a:t>  </a:t>
                </a:r>
                <a:r>
                  <a:rPr lang="it-IT" sz="3200" dirty="0"/>
                  <a:t>7607 +  ……. + 5571 ) =  6464.59  Mt.</a:t>
                </a:r>
                <a:r>
                  <a:rPr lang="it-IT" sz="3200" baseline="30000" dirty="0"/>
                  <a:t>3</a:t>
                </a:r>
              </a:p>
              <a:p>
                <a:pPr marL="0" indent="0">
                  <a:buNone/>
                </a:pPr>
                <a:endParaRPr lang="it-IT" dirty="0"/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74FD9735-7838-0D49-A5BC-69CD62E268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86888"/>
                <a:ext cx="10515600" cy="6080167"/>
              </a:xfrm>
              <a:blipFill>
                <a:blip r:embed="rId2"/>
                <a:stretch>
                  <a:fillRect l="-1086" t="-18333" b="-83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13003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476</Words>
  <Application>Microsoft Macintosh PowerPoint</Application>
  <PresentationFormat>Widescreen</PresentationFormat>
  <Paragraphs>73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Tema di Office</vt:lpstr>
      <vt:lpstr>MODELLO DI REGRESSIONE LINEARE SEMPLICE</vt:lpstr>
      <vt:lpstr>Presentazione standard di PowerPoint</vt:lpstr>
      <vt:lpstr>Variabili </vt:lpstr>
      <vt:lpstr>Presentazione standard di PowerPoint</vt:lpstr>
      <vt:lpstr>Presentazione standard di PowerPoint</vt:lpstr>
      <vt:lpstr>Modello di regressione lineare semplice</vt:lpstr>
      <vt:lpstr>Stima dei minimi quadrati dei parametri  β  </vt:lpstr>
      <vt:lpstr>Stima dei minimi quadrati dei parametri  β</vt:lpstr>
      <vt:lpstr>Presentazione standard di PowerPoint</vt:lpstr>
      <vt:lpstr>Presentazione standard di PowerPoint</vt:lpstr>
      <vt:lpstr>Presentazione standard di PowerPoint</vt:lpstr>
      <vt:lpstr>Stima dei minimi quadrati dei parametri  β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MODELLO DI REGRESSIONE LINEARE SEMPLICE</dc:title>
  <dc:creator>David Capaccioli</dc:creator>
  <cp:lastModifiedBy>David Capaccioli</cp:lastModifiedBy>
  <cp:revision>21</cp:revision>
  <dcterms:created xsi:type="dcterms:W3CDTF">2021-03-06T07:06:09Z</dcterms:created>
  <dcterms:modified xsi:type="dcterms:W3CDTF">2021-03-06T09:22:08Z</dcterms:modified>
</cp:coreProperties>
</file>